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9"/>
  </p:notesMasterIdLst>
  <p:sldIdLst>
    <p:sldId id="260" r:id="rId3"/>
    <p:sldId id="405" r:id="rId4"/>
    <p:sldId id="407" r:id="rId5"/>
    <p:sldId id="464" r:id="rId6"/>
    <p:sldId id="320" r:id="rId7"/>
    <p:sldId id="463" r:id="rId8"/>
    <p:sldId id="494" r:id="rId9"/>
    <p:sldId id="495" r:id="rId10"/>
    <p:sldId id="499" r:id="rId11"/>
    <p:sldId id="498" r:id="rId12"/>
    <p:sldId id="500" r:id="rId13"/>
    <p:sldId id="501" r:id="rId14"/>
    <p:sldId id="502" r:id="rId15"/>
    <p:sldId id="503" r:id="rId16"/>
    <p:sldId id="504" r:id="rId17"/>
    <p:sldId id="505" r:id="rId18"/>
    <p:sldId id="506" r:id="rId19"/>
    <p:sldId id="507" r:id="rId20"/>
    <p:sldId id="509" r:id="rId21"/>
    <p:sldId id="977" r:id="rId22"/>
    <p:sldId id="508" r:id="rId23"/>
    <p:sldId id="511" r:id="rId24"/>
    <p:sldId id="512" r:id="rId25"/>
    <p:sldId id="513" r:id="rId26"/>
    <p:sldId id="515" r:id="rId27"/>
    <p:sldId id="516" r:id="rId28"/>
    <p:sldId id="517" r:id="rId29"/>
    <p:sldId id="518" r:id="rId30"/>
    <p:sldId id="519" r:id="rId31"/>
    <p:sldId id="520" r:id="rId32"/>
    <p:sldId id="462" r:id="rId33"/>
    <p:sldId id="521" r:id="rId34"/>
    <p:sldId id="522" r:id="rId35"/>
    <p:sldId id="526" r:id="rId36"/>
    <p:sldId id="616" r:id="rId37"/>
    <p:sldId id="527" r:id="rId38"/>
    <p:sldId id="617" r:id="rId39"/>
    <p:sldId id="618" r:id="rId40"/>
    <p:sldId id="619" r:id="rId41"/>
    <p:sldId id="620" r:id="rId42"/>
    <p:sldId id="621" r:id="rId43"/>
    <p:sldId id="623" r:id="rId44"/>
    <p:sldId id="622" r:id="rId45"/>
    <p:sldId id="677" r:id="rId46"/>
    <p:sldId id="528" r:id="rId47"/>
    <p:sldId id="679" r:id="rId48"/>
    <p:sldId id="680" r:id="rId49"/>
    <p:sldId id="682" r:id="rId50"/>
    <p:sldId id="683" r:id="rId51"/>
    <p:sldId id="685" r:id="rId52"/>
    <p:sldId id="686" r:id="rId53"/>
    <p:sldId id="529" r:id="rId54"/>
    <p:sldId id="687" r:id="rId55"/>
    <p:sldId id="573" r:id="rId56"/>
    <p:sldId id="536" r:id="rId57"/>
    <p:sldId id="535" r:id="rId58"/>
    <p:sldId id="534" r:id="rId59"/>
    <p:sldId id="533" r:id="rId60"/>
    <p:sldId id="688" r:id="rId61"/>
    <p:sldId id="689" r:id="rId62"/>
    <p:sldId id="690" r:id="rId63"/>
    <p:sldId id="532" r:id="rId64"/>
    <p:sldId id="531" r:id="rId65"/>
    <p:sldId id="742" r:id="rId66"/>
    <p:sldId id="743" r:id="rId67"/>
    <p:sldId id="574" r:id="rId68"/>
    <p:sldId id="575" r:id="rId69"/>
    <p:sldId id="576" r:id="rId70"/>
    <p:sldId id="577" r:id="rId71"/>
    <p:sldId id="578" r:id="rId72"/>
    <p:sldId id="787" r:id="rId73"/>
    <p:sldId id="788" r:id="rId74"/>
    <p:sldId id="579" r:id="rId75"/>
    <p:sldId id="789" r:id="rId76"/>
    <p:sldId id="791" r:id="rId77"/>
    <p:sldId id="792" r:id="rId78"/>
    <p:sldId id="580" r:id="rId79"/>
    <p:sldId id="793" r:id="rId80"/>
    <p:sldId id="794" r:id="rId81"/>
    <p:sldId id="581" r:id="rId82"/>
    <p:sldId id="582" r:id="rId83"/>
    <p:sldId id="795" r:id="rId84"/>
    <p:sldId id="583" r:id="rId85"/>
    <p:sldId id="584" r:id="rId86"/>
    <p:sldId id="796" r:id="rId87"/>
    <p:sldId id="585" r:id="rId88"/>
    <p:sldId id="797" r:id="rId89"/>
    <p:sldId id="798" r:id="rId90"/>
    <p:sldId id="799" r:id="rId91"/>
    <p:sldId id="586" r:id="rId92"/>
    <p:sldId id="801" r:id="rId93"/>
    <p:sldId id="839" r:id="rId94"/>
    <p:sldId id="840" r:id="rId95"/>
    <p:sldId id="841" r:id="rId96"/>
    <p:sldId id="842" r:id="rId97"/>
    <p:sldId id="587" r:id="rId98"/>
    <p:sldId id="843" r:id="rId99"/>
    <p:sldId id="844" r:id="rId100"/>
    <p:sldId id="845" r:id="rId101"/>
    <p:sldId id="846" r:id="rId102"/>
    <p:sldId id="847" r:id="rId103"/>
    <p:sldId id="588" r:id="rId104"/>
    <p:sldId id="589" r:id="rId105"/>
    <p:sldId id="590" r:id="rId106"/>
    <p:sldId id="591" r:id="rId107"/>
    <p:sldId id="592" r:id="rId108"/>
    <p:sldId id="848" r:id="rId109"/>
    <p:sldId id="849" r:id="rId110"/>
    <p:sldId id="850" r:id="rId111"/>
    <p:sldId id="851" r:id="rId112"/>
    <p:sldId id="593" r:id="rId113"/>
    <p:sldId id="882" r:id="rId114"/>
    <p:sldId id="883" r:id="rId115"/>
    <p:sldId id="884" r:id="rId116"/>
    <p:sldId id="885" r:id="rId117"/>
    <p:sldId id="886" r:id="rId118"/>
    <p:sldId id="887" r:id="rId119"/>
    <p:sldId id="595" r:id="rId120"/>
    <p:sldId id="596" r:id="rId121"/>
    <p:sldId id="597" r:id="rId122"/>
    <p:sldId id="598" r:id="rId123"/>
    <p:sldId id="910" r:id="rId124"/>
    <p:sldId id="599" r:id="rId125"/>
    <p:sldId id="911" r:id="rId126"/>
    <p:sldId id="912" r:id="rId127"/>
    <p:sldId id="913" r:id="rId128"/>
    <p:sldId id="914" r:id="rId129"/>
    <p:sldId id="915" r:id="rId130"/>
    <p:sldId id="916" r:id="rId131"/>
    <p:sldId id="917" r:id="rId132"/>
    <p:sldId id="918" r:id="rId133"/>
    <p:sldId id="600" r:id="rId134"/>
    <p:sldId id="919" r:id="rId135"/>
    <p:sldId id="920" r:id="rId136"/>
    <p:sldId id="922" r:id="rId137"/>
    <p:sldId id="921" r:id="rId138"/>
    <p:sldId id="601" r:id="rId139"/>
    <p:sldId id="923" r:id="rId140"/>
    <p:sldId id="924" r:id="rId141"/>
    <p:sldId id="925" r:id="rId142"/>
    <p:sldId id="926" r:id="rId143"/>
    <p:sldId id="927" r:id="rId144"/>
    <p:sldId id="602" r:id="rId145"/>
    <p:sldId id="603" r:id="rId146"/>
    <p:sldId id="604" r:id="rId147"/>
    <p:sldId id="605" r:id="rId148"/>
    <p:sldId id="928" r:id="rId149"/>
    <p:sldId id="606" r:id="rId150"/>
    <p:sldId id="947" r:id="rId151"/>
    <p:sldId id="949" r:id="rId152"/>
    <p:sldId id="950" r:id="rId153"/>
    <p:sldId id="607" r:id="rId154"/>
    <p:sldId id="951" r:id="rId155"/>
    <p:sldId id="952" r:id="rId156"/>
    <p:sldId id="953" r:id="rId157"/>
    <p:sldId id="954" r:id="rId158"/>
    <p:sldId id="955" r:id="rId159"/>
    <p:sldId id="608" r:id="rId160"/>
    <p:sldId id="956" r:id="rId161"/>
    <p:sldId id="957" r:id="rId162"/>
    <p:sldId id="609" r:id="rId163"/>
    <p:sldId id="610" r:id="rId164"/>
    <p:sldId id="612" r:id="rId165"/>
    <p:sldId id="613" r:id="rId166"/>
    <p:sldId id="958" r:id="rId167"/>
    <p:sldId id="959" r:id="rId168"/>
    <p:sldId id="960" r:id="rId169"/>
    <p:sldId id="961" r:id="rId170"/>
    <p:sldId id="962" r:id="rId171"/>
    <p:sldId id="963" r:id="rId172"/>
    <p:sldId id="964" r:id="rId173"/>
    <p:sldId id="614" r:id="rId174"/>
    <p:sldId id="615" r:id="rId175"/>
    <p:sldId id="965" r:id="rId176"/>
    <p:sldId id="966" r:id="rId177"/>
    <p:sldId id="280" r:id="rId178"/>
  </p:sldIdLst>
  <p:sldSz cx="12192000" cy="6858000"/>
  <p:notesSz cx="6858000" cy="9144000"/>
  <p:embeddedFontLst>
    <p:embeddedFont>
      <p:font typeface="微软雅黑" panose="020B0503020204020204" pitchFamily="34" charset="-122"/>
      <p:regular r:id="rId184"/>
    </p:embeddedFont>
    <p:embeddedFont>
      <p:font typeface="华文细黑" panose="02010600040101010101" pitchFamily="2" charset="-122"/>
      <p:regular r:id="rId185"/>
    </p:embeddedFont>
    <p:embeddedFont>
      <p:font typeface="Calibri" panose="020F0502020204030204" charset="0"/>
      <p:regular r:id="rId186"/>
      <p:bold r:id="rId187"/>
      <p:italic r:id="rId188"/>
      <p:boldItalic r:id="rId189"/>
    </p:embeddedFont>
    <p:embeddedFont>
      <p:font typeface="Cambria Math" panose="02040503050406030204" charset="0"/>
      <p:regular r:id="rId190"/>
    </p:embeddedFont>
    <p:embeddedFont>
      <p:font typeface="Arial Narrow" panose="020B0606020202030204" pitchFamily="34" charset="0"/>
      <p:regular r:id="rId191"/>
      <p:bold r:id="rId192"/>
      <p:italic r:id="rId193"/>
      <p:boldItalic r:id="rId19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517C"/>
    <a:srgbClr val="1C1A0E"/>
    <a:srgbClr val="FFFFFF"/>
    <a:srgbClr val="4EA4DD"/>
    <a:srgbClr val="E8EAE9"/>
    <a:srgbClr val="A5A5A5"/>
    <a:srgbClr val="16A2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531" autoAdjust="0"/>
    <p:restoredTop sz="85766" autoAdjust="0"/>
  </p:normalViewPr>
  <p:slideViewPr>
    <p:cSldViewPr showGuides="1">
      <p:cViewPr varScale="1">
        <p:scale>
          <a:sx n="86" d="100"/>
          <a:sy n="86" d="100"/>
        </p:scale>
        <p:origin x="350" y="62"/>
      </p:cViewPr>
      <p:guideLst>
        <p:guide orient="horz" pos="2160"/>
        <p:guide pos="3842"/>
        <p:guide pos="7070"/>
        <p:guide pos="551"/>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4" Type="http://schemas.openxmlformats.org/officeDocument/2006/relationships/font" Target="fonts/font11.fntdata"/><Relationship Id="rId193" Type="http://schemas.openxmlformats.org/officeDocument/2006/relationships/font" Target="fonts/font10.fntdata"/><Relationship Id="rId192" Type="http://schemas.openxmlformats.org/officeDocument/2006/relationships/font" Target="fonts/font9.fntdata"/><Relationship Id="rId191" Type="http://schemas.openxmlformats.org/officeDocument/2006/relationships/font" Target="fonts/font8.fntdata"/><Relationship Id="rId190" Type="http://schemas.openxmlformats.org/officeDocument/2006/relationships/font" Target="fonts/font7.fntdata"/><Relationship Id="rId19" Type="http://schemas.openxmlformats.org/officeDocument/2006/relationships/slide" Target="slides/slide17.xml"/><Relationship Id="rId189" Type="http://schemas.openxmlformats.org/officeDocument/2006/relationships/font" Target="fonts/font6.fntdata"/><Relationship Id="rId188" Type="http://schemas.openxmlformats.org/officeDocument/2006/relationships/font" Target="fonts/font5.fntdata"/><Relationship Id="rId187" Type="http://schemas.openxmlformats.org/officeDocument/2006/relationships/font" Target="fonts/font4.fntdata"/><Relationship Id="rId186" Type="http://schemas.openxmlformats.org/officeDocument/2006/relationships/font" Target="fonts/font3.fntdata"/><Relationship Id="rId185" Type="http://schemas.openxmlformats.org/officeDocument/2006/relationships/font" Target="fonts/font2.fntdata"/><Relationship Id="rId184" Type="http://schemas.openxmlformats.org/officeDocument/2006/relationships/font" Target="fonts/font1.fntdata"/><Relationship Id="rId183" Type="http://schemas.openxmlformats.org/officeDocument/2006/relationships/commentAuthors" Target="commentAuthors.xml"/><Relationship Id="rId182" Type="http://schemas.openxmlformats.org/officeDocument/2006/relationships/tableStyles" Target="tableStyles.xml"/><Relationship Id="rId181" Type="http://schemas.openxmlformats.org/officeDocument/2006/relationships/viewProps" Target="viewProps.xml"/><Relationship Id="rId180" Type="http://schemas.openxmlformats.org/officeDocument/2006/relationships/presProps" Target="presProps.xml"/><Relationship Id="rId18" Type="http://schemas.openxmlformats.org/officeDocument/2006/relationships/slide" Target="slides/slide16.xml"/><Relationship Id="rId179" Type="http://schemas.openxmlformats.org/officeDocument/2006/relationships/notesMaster" Target="notesMasters/notesMaster1.xml"/><Relationship Id="rId178" Type="http://schemas.openxmlformats.org/officeDocument/2006/relationships/slide" Target="slides/slide176.xml"/><Relationship Id="rId177" Type="http://schemas.openxmlformats.org/officeDocument/2006/relationships/slide" Target="slides/slide175.xml"/><Relationship Id="rId176" Type="http://schemas.openxmlformats.org/officeDocument/2006/relationships/slide" Target="slides/slide174.xml"/><Relationship Id="rId175" Type="http://schemas.openxmlformats.org/officeDocument/2006/relationships/slide" Target="slides/slide173.xml"/><Relationship Id="rId174" Type="http://schemas.openxmlformats.org/officeDocument/2006/relationships/slide" Target="slides/slide172.xml"/><Relationship Id="rId173" Type="http://schemas.openxmlformats.org/officeDocument/2006/relationships/slide" Target="slides/slide171.xml"/><Relationship Id="rId172" Type="http://schemas.openxmlformats.org/officeDocument/2006/relationships/slide" Target="slides/slide170.xml"/><Relationship Id="rId171" Type="http://schemas.openxmlformats.org/officeDocument/2006/relationships/slide" Target="slides/slide169.xml"/><Relationship Id="rId170" Type="http://schemas.openxmlformats.org/officeDocument/2006/relationships/slide" Target="slides/slide168.xml"/><Relationship Id="rId17" Type="http://schemas.openxmlformats.org/officeDocument/2006/relationships/slide" Target="slides/slide15.xml"/><Relationship Id="rId169" Type="http://schemas.openxmlformats.org/officeDocument/2006/relationships/slide" Target="slides/slide167.xml"/><Relationship Id="rId168" Type="http://schemas.openxmlformats.org/officeDocument/2006/relationships/slide" Target="slides/slide166.xml"/><Relationship Id="rId167" Type="http://schemas.openxmlformats.org/officeDocument/2006/relationships/slide" Target="slides/slide165.xml"/><Relationship Id="rId166" Type="http://schemas.openxmlformats.org/officeDocument/2006/relationships/slide" Target="slides/slide164.xml"/><Relationship Id="rId165" Type="http://schemas.openxmlformats.org/officeDocument/2006/relationships/slide" Target="slides/slide163.xml"/><Relationship Id="rId164" Type="http://schemas.openxmlformats.org/officeDocument/2006/relationships/slide" Target="slides/slide162.xml"/><Relationship Id="rId163" Type="http://schemas.openxmlformats.org/officeDocument/2006/relationships/slide" Target="slides/slide161.xml"/><Relationship Id="rId162" Type="http://schemas.openxmlformats.org/officeDocument/2006/relationships/slide" Target="slides/slide160.xml"/><Relationship Id="rId161" Type="http://schemas.openxmlformats.org/officeDocument/2006/relationships/slide" Target="slides/slide159.xml"/><Relationship Id="rId160" Type="http://schemas.openxmlformats.org/officeDocument/2006/relationships/slide" Target="slides/slide158.xml"/><Relationship Id="rId16" Type="http://schemas.openxmlformats.org/officeDocument/2006/relationships/slide" Target="slides/slide14.xml"/><Relationship Id="rId159" Type="http://schemas.openxmlformats.org/officeDocument/2006/relationships/slide" Target="slides/slide157.xml"/><Relationship Id="rId158" Type="http://schemas.openxmlformats.org/officeDocument/2006/relationships/slide" Target="slides/slide156.xml"/><Relationship Id="rId157" Type="http://schemas.openxmlformats.org/officeDocument/2006/relationships/slide" Target="slides/slide155.xml"/><Relationship Id="rId156" Type="http://schemas.openxmlformats.org/officeDocument/2006/relationships/slide" Target="slides/slide154.xml"/><Relationship Id="rId155" Type="http://schemas.openxmlformats.org/officeDocument/2006/relationships/slide" Target="slides/slide153.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15.vml.rels><?xml version="1.0" encoding="UTF-8" standalone="yes"?>
<Relationships xmlns="http://schemas.openxmlformats.org/package/2006/relationships"><Relationship Id="rId5" Type="http://schemas.openxmlformats.org/officeDocument/2006/relationships/image" Target="../media/image146.wmf"/><Relationship Id="rId4" Type="http://schemas.openxmlformats.org/officeDocument/2006/relationships/image" Target="../media/image145.wmf"/><Relationship Id="rId3" Type="http://schemas.openxmlformats.org/officeDocument/2006/relationships/image" Target="../media/image144.wmf"/><Relationship Id="rId2" Type="http://schemas.openxmlformats.org/officeDocument/2006/relationships/image" Target="../media/image143.wmf"/><Relationship Id="rId1" Type="http://schemas.openxmlformats.org/officeDocument/2006/relationships/image" Target="../media/image142.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17.wmf"/><Relationship Id="rId4" Type="http://schemas.openxmlformats.org/officeDocument/2006/relationships/image" Target="../media/image16.wmf"/><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0BA0B-DAEA-4680-AAC1-9E8B91E6063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7DBA15-3F6E-4149-9019-6609FD57F75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4" name="矩形 3"/>
          <p:cNvSpPr/>
          <p:nvPr userDrawn="1"/>
        </p:nvSpPr>
        <p:spPr>
          <a:xfrm>
            <a:off x="-24680" y="0"/>
            <a:ext cx="12216680" cy="2132856"/>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userDrawn="1"/>
        </p:nvSpPr>
        <p:spPr>
          <a:xfrm>
            <a:off x="-24680" y="5301208"/>
            <a:ext cx="12216680" cy="1556792"/>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文本占位符 145"/>
          <p:cNvSpPr>
            <a:spLocks noGrp="1"/>
          </p:cNvSpPr>
          <p:nvPr>
            <p:ph type="body" sz="quarter" idx="10" hasCustomPrompt="1"/>
          </p:nvPr>
        </p:nvSpPr>
        <p:spPr>
          <a:xfrm>
            <a:off x="2644927" y="2908398"/>
            <a:ext cx="7076962" cy="808633"/>
          </a:xfrm>
          <a:prstGeom prst="rect">
            <a:avLst/>
          </a:prstGeom>
        </p:spPr>
        <p:txBody>
          <a:bodyPr/>
          <a:lstStyle>
            <a:lvl1pPr marL="0" indent="0" algn="l">
              <a:buNone/>
              <a:defRPr sz="6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内蒙古大学</a:t>
            </a:r>
            <a:r>
              <a:rPr lang="en-US" altLang="zh-CN" dirty="0"/>
              <a:t>PPT</a:t>
            </a:r>
            <a:r>
              <a:rPr lang="zh-CN" altLang="en-US" dirty="0"/>
              <a:t>模板</a:t>
            </a:r>
            <a:endParaRPr lang="zh-CN" altLang="en-US" dirty="0"/>
          </a:p>
        </p:txBody>
      </p:sp>
      <p:sp>
        <p:nvSpPr>
          <p:cNvPr id="149" name="文本占位符 148"/>
          <p:cNvSpPr>
            <a:spLocks noGrp="1"/>
          </p:cNvSpPr>
          <p:nvPr>
            <p:ph type="body" sz="quarter" idx="11" hasCustomPrompt="1"/>
          </p:nvPr>
        </p:nvSpPr>
        <p:spPr>
          <a:xfrm>
            <a:off x="2803021" y="3977286"/>
            <a:ext cx="3379105"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学院：</a:t>
            </a:r>
            <a:r>
              <a:rPr lang="en-US" altLang="zh-CN" dirty="0"/>
              <a:t>XXXX</a:t>
            </a:r>
            <a:r>
              <a:rPr lang="zh-CN" altLang="en-US" dirty="0"/>
              <a:t>学院</a:t>
            </a:r>
            <a:endParaRPr lang="zh-CN" altLang="en-US" dirty="0"/>
          </a:p>
        </p:txBody>
      </p:sp>
      <p:sp>
        <p:nvSpPr>
          <p:cNvPr id="150" name="文本占位符 148"/>
          <p:cNvSpPr>
            <a:spLocks noGrp="1"/>
          </p:cNvSpPr>
          <p:nvPr>
            <p:ph type="body" sz="quarter" idx="12" hasCustomPrompt="1"/>
          </p:nvPr>
        </p:nvSpPr>
        <p:spPr>
          <a:xfrm>
            <a:off x="6332242" y="3977286"/>
            <a:ext cx="3389647"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专业：</a:t>
            </a:r>
            <a:r>
              <a:rPr lang="en-US" altLang="zh-CN" dirty="0" err="1"/>
              <a:t>xxxxx</a:t>
            </a:r>
            <a:endParaRPr lang="zh-CN" altLang="en-US" dirty="0"/>
          </a:p>
        </p:txBody>
      </p:sp>
      <p:sp>
        <p:nvSpPr>
          <p:cNvPr id="151" name="文本占位符 148"/>
          <p:cNvSpPr>
            <a:spLocks noGrp="1"/>
          </p:cNvSpPr>
          <p:nvPr>
            <p:ph type="body" sz="quarter" idx="13" hasCustomPrompt="1"/>
          </p:nvPr>
        </p:nvSpPr>
        <p:spPr>
          <a:xfrm>
            <a:off x="-24680" y="5950098"/>
            <a:ext cx="3154234" cy="503237"/>
          </a:xfrm>
          <a:prstGeom prst="rect">
            <a:avLst/>
          </a:prstGeom>
        </p:spPr>
        <p:txBody>
          <a:bodyPr/>
          <a:lstStyle>
            <a:lvl1pPr>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a:t>
            </a:r>
            <a:r>
              <a:rPr lang="en-US" altLang="zh-CN" dirty="0"/>
              <a:t>:</a:t>
            </a:r>
            <a:r>
              <a:rPr lang="zh-CN" altLang="en-US" dirty="0"/>
              <a:t>海湾同学社</a:t>
            </a:r>
            <a:endParaRPr lang="zh-CN" altLang="en-US" dirty="0"/>
          </a:p>
        </p:txBody>
      </p:sp>
      <p:sp>
        <p:nvSpPr>
          <p:cNvPr id="152" name="文本占位符 148"/>
          <p:cNvSpPr>
            <a:spLocks noGrp="1"/>
          </p:cNvSpPr>
          <p:nvPr>
            <p:ph type="body" sz="quarter" idx="14" hasCustomPrompt="1"/>
          </p:nvPr>
        </p:nvSpPr>
        <p:spPr>
          <a:xfrm>
            <a:off x="9475105" y="5950099"/>
            <a:ext cx="2716895" cy="503237"/>
          </a:xfrm>
          <a:prstGeom prst="rect">
            <a:avLst/>
          </a:prstGeom>
        </p:spPr>
        <p:txBody>
          <a:bodyPr/>
          <a:lstStyle>
            <a:lvl1pPr marL="0" indent="0">
              <a:buNone/>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指导老师：同学社</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矩形 2"/>
          <p:cNvSpPr/>
          <p:nvPr userDrawn="1"/>
        </p:nvSpPr>
        <p:spPr>
          <a:xfrm>
            <a:off x="0" y="0"/>
            <a:ext cx="3359696" cy="685800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623392" y="836712"/>
            <a:ext cx="2003884" cy="1015663"/>
          </a:xfrm>
          <a:prstGeom prst="rect">
            <a:avLst/>
          </a:prstGeom>
          <a:noFill/>
        </p:spPr>
        <p:txBody>
          <a:bodyPr wrap="square" rtlCol="0">
            <a:spAutoFit/>
          </a:bodyPr>
          <a:lstStyle/>
          <a:p>
            <a:pPr algn="dist"/>
            <a:r>
              <a:rPr lang="zh-CN" altLang="en-US" sz="6000" b="0" dirty="0">
                <a:solidFill>
                  <a:schemeClr val="bg1"/>
                </a:solidFill>
                <a:latin typeface="微软雅黑" panose="020B0503020204020204" pitchFamily="34" charset="-122"/>
                <a:ea typeface="微软雅黑" panose="020B0503020204020204" pitchFamily="34" charset="-122"/>
              </a:rPr>
              <a:t>目录</a:t>
            </a:r>
            <a:endParaRPr lang="zh-CN" altLang="en-US" sz="6000" b="0"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userDrawn="1"/>
        </p:nvSpPr>
        <p:spPr>
          <a:xfrm>
            <a:off x="830161" y="1852375"/>
            <a:ext cx="1590346" cy="461665"/>
          </a:xfrm>
          <a:prstGeom prst="rect">
            <a:avLst/>
          </a:prstGeom>
          <a:noFill/>
        </p:spPr>
        <p:txBody>
          <a:bodyPr wrap="square" rtlCol="0">
            <a:spAutoFit/>
          </a:bodyPr>
          <a:lstStyle/>
          <a:p>
            <a:pPr algn="dist"/>
            <a:r>
              <a:rPr lang="en-US" altLang="zh-CN" sz="2400" b="0" dirty="0">
                <a:solidFill>
                  <a:schemeClr val="bg1"/>
                </a:solidFill>
                <a:latin typeface="华文细黑" panose="02010600040101010101" pitchFamily="2" charset="-122"/>
                <a:ea typeface="华文细黑" panose="02010600040101010101" pitchFamily="2" charset="-122"/>
              </a:rPr>
              <a:t>contents</a:t>
            </a:r>
            <a:endParaRPr lang="zh-CN" altLang="en-US" sz="2400" b="0" dirty="0">
              <a:solidFill>
                <a:schemeClr val="bg1"/>
              </a:solidFill>
              <a:latin typeface="华文细黑" panose="02010600040101010101" pitchFamily="2" charset="-122"/>
              <a:ea typeface="华文细黑" panose="02010600040101010101" pitchFamily="2" charset="-122"/>
            </a:endParaRPr>
          </a:p>
        </p:txBody>
      </p:sp>
      <p:sp>
        <p:nvSpPr>
          <p:cNvPr id="56" name="文本占位符 148"/>
          <p:cNvSpPr>
            <a:spLocks noGrp="1"/>
          </p:cNvSpPr>
          <p:nvPr>
            <p:ph type="body" sz="quarter" idx="11" hasCustomPrompt="1"/>
          </p:nvPr>
        </p:nvSpPr>
        <p:spPr>
          <a:xfrm>
            <a:off x="5159896"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
        <p:nvSpPr>
          <p:cNvPr id="57" name="文本占位符 148"/>
          <p:cNvSpPr>
            <a:spLocks noGrp="1"/>
          </p:cNvSpPr>
          <p:nvPr>
            <p:ph type="body" sz="quarter" idx="12" hasCustomPrompt="1"/>
          </p:nvPr>
        </p:nvSpPr>
        <p:spPr>
          <a:xfrm>
            <a:off x="5159896" y="2650071"/>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02</a:t>
            </a:r>
            <a:endParaRPr lang="zh-CN" altLang="en-US" dirty="0"/>
          </a:p>
        </p:txBody>
      </p:sp>
      <p:sp>
        <p:nvSpPr>
          <p:cNvPr id="58" name="文本占位符 148"/>
          <p:cNvSpPr>
            <a:spLocks noGrp="1"/>
          </p:cNvSpPr>
          <p:nvPr>
            <p:ph type="body" sz="quarter" idx="13" hasCustomPrompt="1"/>
          </p:nvPr>
        </p:nvSpPr>
        <p:spPr>
          <a:xfrm>
            <a:off x="5159896" y="341467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03</a:t>
            </a:r>
            <a:endParaRPr lang="zh-CN" altLang="en-US" dirty="0"/>
          </a:p>
        </p:txBody>
      </p:sp>
      <p:sp>
        <p:nvSpPr>
          <p:cNvPr id="59" name="文本占位符 148"/>
          <p:cNvSpPr>
            <a:spLocks noGrp="1"/>
          </p:cNvSpPr>
          <p:nvPr>
            <p:ph type="body" sz="quarter" idx="14" hasCustomPrompt="1"/>
          </p:nvPr>
        </p:nvSpPr>
        <p:spPr>
          <a:xfrm>
            <a:off x="5159896" y="417927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04</a:t>
            </a:r>
            <a:endParaRPr lang="zh-CN" altLang="en-US" dirty="0"/>
          </a:p>
        </p:txBody>
      </p:sp>
      <p:sp>
        <p:nvSpPr>
          <p:cNvPr id="60" name="文本占位符 148"/>
          <p:cNvSpPr>
            <a:spLocks noGrp="1"/>
          </p:cNvSpPr>
          <p:nvPr>
            <p:ph type="body" sz="quarter" idx="15" hasCustomPrompt="1"/>
          </p:nvPr>
        </p:nvSpPr>
        <p:spPr>
          <a:xfrm>
            <a:off x="5159896" y="49438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05</a:t>
            </a:r>
            <a:endParaRPr lang="zh-CN" altLang="en-US" dirty="0"/>
          </a:p>
        </p:txBody>
      </p:sp>
      <p:sp>
        <p:nvSpPr>
          <p:cNvPr id="61" name="文本占位符 148"/>
          <p:cNvSpPr>
            <a:spLocks noGrp="1"/>
          </p:cNvSpPr>
          <p:nvPr>
            <p:ph type="body" sz="quarter" idx="16" hasCustomPrompt="1"/>
          </p:nvPr>
        </p:nvSpPr>
        <p:spPr>
          <a:xfrm>
            <a:off x="5159896" y="57084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06</a:t>
            </a:r>
            <a:endParaRPr lang="zh-CN" altLang="en-US" dirty="0"/>
          </a:p>
        </p:txBody>
      </p:sp>
      <p:cxnSp>
        <p:nvCxnSpPr>
          <p:cNvPr id="16" name="直接连接符 15"/>
          <p:cNvCxnSpPr/>
          <p:nvPr userDrawn="1"/>
        </p:nvCxnSpPr>
        <p:spPr>
          <a:xfrm flipH="1">
            <a:off x="6672064" y="193587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6672064" y="2731007"/>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6672064" y="348586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6672064" y="42504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6672064" y="5015066"/>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6672064" y="58052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sp>
        <p:nvSpPr>
          <p:cNvPr id="67" name="文本占位符 148"/>
          <p:cNvSpPr>
            <a:spLocks noGrp="1"/>
          </p:cNvSpPr>
          <p:nvPr>
            <p:ph type="body" sz="quarter" idx="17" hasCustomPrompt="1"/>
          </p:nvPr>
        </p:nvSpPr>
        <p:spPr>
          <a:xfrm>
            <a:off x="7392144"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endParaRPr lang="zh-CN" altLang="en-US" dirty="0"/>
          </a:p>
        </p:txBody>
      </p:sp>
      <p:sp>
        <p:nvSpPr>
          <p:cNvPr id="68" name="文本占位符 148"/>
          <p:cNvSpPr>
            <a:spLocks noGrp="1"/>
          </p:cNvSpPr>
          <p:nvPr>
            <p:ph type="body" sz="quarter" idx="18" hasCustomPrompt="1"/>
          </p:nvPr>
        </p:nvSpPr>
        <p:spPr>
          <a:xfrm>
            <a:off x="7392144" y="2656557"/>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研究思路与方法</a:t>
            </a:r>
            <a:endParaRPr lang="zh-CN" altLang="en-US" dirty="0"/>
          </a:p>
        </p:txBody>
      </p:sp>
      <p:sp>
        <p:nvSpPr>
          <p:cNvPr id="69" name="文本占位符 148"/>
          <p:cNvSpPr>
            <a:spLocks noGrp="1"/>
          </p:cNvSpPr>
          <p:nvPr>
            <p:ph type="body" sz="quarter" idx="19" hasCustomPrompt="1"/>
          </p:nvPr>
        </p:nvSpPr>
        <p:spPr>
          <a:xfrm>
            <a:off x="7392144" y="341141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研究难点</a:t>
            </a:r>
            <a:endParaRPr lang="zh-CN" altLang="en-US" dirty="0"/>
          </a:p>
        </p:txBody>
      </p:sp>
      <p:sp>
        <p:nvSpPr>
          <p:cNvPr id="70" name="文本占位符 148"/>
          <p:cNvSpPr>
            <a:spLocks noGrp="1"/>
          </p:cNvSpPr>
          <p:nvPr>
            <p:ph type="body" sz="quarter" idx="20" hasCustomPrompt="1"/>
          </p:nvPr>
        </p:nvSpPr>
        <p:spPr>
          <a:xfrm>
            <a:off x="7392144" y="417950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研究数据</a:t>
            </a:r>
            <a:endParaRPr lang="zh-CN" altLang="en-US" dirty="0"/>
          </a:p>
        </p:txBody>
      </p:sp>
      <p:sp>
        <p:nvSpPr>
          <p:cNvPr id="71" name="文本占位符 148"/>
          <p:cNvSpPr>
            <a:spLocks noGrp="1"/>
          </p:cNvSpPr>
          <p:nvPr>
            <p:ph type="body" sz="quarter" idx="21" hasCustomPrompt="1"/>
          </p:nvPr>
        </p:nvSpPr>
        <p:spPr>
          <a:xfrm>
            <a:off x="7392144" y="495667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研究应用与成果</a:t>
            </a:r>
            <a:endParaRPr lang="zh-CN" altLang="en-US" dirty="0"/>
          </a:p>
        </p:txBody>
      </p:sp>
      <p:sp>
        <p:nvSpPr>
          <p:cNvPr id="72" name="文本占位符 148"/>
          <p:cNvSpPr>
            <a:spLocks noGrp="1"/>
          </p:cNvSpPr>
          <p:nvPr>
            <p:ph type="body" sz="quarter" idx="22" hasCustomPrompt="1"/>
          </p:nvPr>
        </p:nvSpPr>
        <p:spPr>
          <a:xfrm>
            <a:off x="7392144" y="570914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研究结论</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chemeClr val="tx1">
                    <a:lumMod val="85000"/>
                    <a:lumOff val="15000"/>
                  </a:schemeClr>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5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20517C"/>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endParaRPr lang="zh-CN" altLang="en-US" dirty="0"/>
          </a:p>
        </p:txBody>
      </p:sp>
      <p:sp>
        <p:nvSpPr>
          <p:cNvPr id="57" name="矩形 56"/>
          <p:cNvSpPr/>
          <p:nvPr userDrawn="1"/>
        </p:nvSpPr>
        <p:spPr>
          <a:xfrm>
            <a:off x="-24680" y="0"/>
            <a:ext cx="12216680" cy="98072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24680" y="6165304"/>
            <a:ext cx="12216680" cy="673224"/>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60" name="矩形 59"/>
          <p:cNvSpPr/>
          <p:nvPr userDrawn="1"/>
        </p:nvSpPr>
        <p:spPr>
          <a:xfrm>
            <a:off x="-24680" y="188640"/>
            <a:ext cx="12216680" cy="79208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占位符 6"/>
          <p:cNvSpPr>
            <a:spLocks noGrp="1"/>
          </p:cNvSpPr>
          <p:nvPr>
            <p:ph type="body" sz="quarter" idx="10" hasCustomPrompt="1"/>
          </p:nvPr>
        </p:nvSpPr>
        <p:spPr>
          <a:xfrm>
            <a:off x="459944" y="278936"/>
            <a:ext cx="864096" cy="1008063"/>
          </a:xfrm>
          <a:prstGeom prst="rect">
            <a:avLst/>
          </a:prstGeom>
        </p:spPr>
        <p:txBody>
          <a:bodyPr/>
          <a:lstStyle>
            <a:lvl1pPr marL="0" indent="0" algn="dist">
              <a:buNone/>
              <a:defRPr sz="48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437592" y="348250"/>
            <a:ext cx="4586400" cy="496824"/>
          </a:xfrm>
          <a:prstGeom prst="rect">
            <a:avLst/>
          </a:prstGeom>
        </p:spPr>
        <p:txBody>
          <a:bodyPr/>
          <a:lstStyle>
            <a:lvl1pPr marL="0" indent="0" algn="l">
              <a:buNone/>
              <a:defRPr sz="4000" baseline="0">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endParaRPr lang="zh-CN" altLang="en-US" dirty="0"/>
          </a:p>
        </p:txBody>
      </p:sp>
      <p:cxnSp>
        <p:nvCxnSpPr>
          <p:cNvPr id="64" name="直接连接符 63"/>
          <p:cNvCxnSpPr/>
          <p:nvPr userDrawn="1"/>
        </p:nvCxnSpPr>
        <p:spPr>
          <a:xfrm flipH="1">
            <a:off x="1102301" y="407372"/>
            <a:ext cx="307464" cy="484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0456" y="282045"/>
            <a:ext cx="1904703" cy="62923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内容页3">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内容页3">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4.xml"/><Relationship Id="rId4" Type="http://schemas.openxmlformats.org/officeDocument/2006/relationships/image" Target="../media/image11.wmf"/><Relationship Id="rId3" Type="http://schemas.openxmlformats.org/officeDocument/2006/relationships/oleObject" Target="../embeddings/oleObject2.bin"/><Relationship Id="rId2" Type="http://schemas.openxmlformats.org/officeDocument/2006/relationships/image" Target="../media/image10.wmf"/><Relationship Id="rId1" Type="http://schemas.openxmlformats.org/officeDocument/2006/relationships/oleObject" Target="../embeddings/oleObject1.bin"/></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3.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5.png"/><Relationship Id="rId1" Type="http://schemas.openxmlformats.org/officeDocument/2006/relationships/image" Target="../media/image6.png"/></Relationships>
</file>

<file path=ppt/slides/_rels/slide10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image" Target="../media/image8.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8.emf"/></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9.emf"/></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1.png"/><Relationship Id="rId1" Type="http://schemas.openxmlformats.org/officeDocument/2006/relationships/image" Target="../media/image110.em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emf"/></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2.emf"/></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svg"/><Relationship Id="rId1" Type="http://schemas.openxmlformats.org/officeDocument/2006/relationships/image" Target="../media/image21.png"/></Relationships>
</file>

<file path=ppt/slides/_rels/slide112.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4.xml"/><Relationship Id="rId3" Type="http://schemas.openxmlformats.org/officeDocument/2006/relationships/image" Target="../media/image114.png"/><Relationship Id="rId2" Type="http://schemas.openxmlformats.org/officeDocument/2006/relationships/image" Target="../media/image113.emf"/><Relationship Id="rId1" Type="http://schemas.openxmlformats.org/officeDocument/2006/relationships/oleObject" Target="../embeddings/oleObject17.bin"/></Relationships>
</file>

<file path=ppt/slides/_rels/slide113.xml.rels><?xml version="1.0" encoding="UTF-8" standalone="yes"?>
<Relationships xmlns="http://schemas.openxmlformats.org/package/2006/relationships"><Relationship Id="rId5" Type="http://schemas.openxmlformats.org/officeDocument/2006/relationships/vmlDrawing" Target="../drawings/vmlDrawing12.vml"/><Relationship Id="rId4" Type="http://schemas.openxmlformats.org/officeDocument/2006/relationships/slideLayout" Target="../slideLayouts/slideLayout4.xml"/><Relationship Id="rId3" Type="http://schemas.openxmlformats.org/officeDocument/2006/relationships/image" Target="../media/image116.png"/><Relationship Id="rId2" Type="http://schemas.openxmlformats.org/officeDocument/2006/relationships/image" Target="../media/image115.emf"/><Relationship Id="rId1" Type="http://schemas.openxmlformats.org/officeDocument/2006/relationships/oleObject" Target="../embeddings/oleObject18.bin"/></Relationships>
</file>

<file path=ppt/slides/_rels/slide114.xml.rels><?xml version="1.0" encoding="UTF-8" standalone="yes"?>
<Relationships xmlns="http://schemas.openxmlformats.org/package/2006/relationships"><Relationship Id="rId5" Type="http://schemas.openxmlformats.org/officeDocument/2006/relationships/vmlDrawing" Target="../drawings/vmlDrawing13.vml"/><Relationship Id="rId4" Type="http://schemas.openxmlformats.org/officeDocument/2006/relationships/slideLayout" Target="../slideLayouts/slideLayout4.xml"/><Relationship Id="rId3" Type="http://schemas.openxmlformats.org/officeDocument/2006/relationships/image" Target="../media/image118.png"/><Relationship Id="rId2" Type="http://schemas.openxmlformats.org/officeDocument/2006/relationships/image" Target="../media/image117.emf"/><Relationship Id="rId1" Type="http://schemas.openxmlformats.org/officeDocument/2006/relationships/oleObject" Target="../embeddings/oleObject19.bin"/></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9.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7.bin"/><Relationship Id="rId8" Type="http://schemas.openxmlformats.org/officeDocument/2006/relationships/image" Target="../media/image16.wmf"/><Relationship Id="rId7" Type="http://schemas.openxmlformats.org/officeDocument/2006/relationships/oleObject" Target="../embeddings/oleObject6.bin"/><Relationship Id="rId6" Type="http://schemas.openxmlformats.org/officeDocument/2006/relationships/image" Target="../media/image15.wmf"/><Relationship Id="rId5" Type="http://schemas.openxmlformats.org/officeDocument/2006/relationships/oleObject" Target="../embeddings/oleObject5.bin"/><Relationship Id="rId4" Type="http://schemas.openxmlformats.org/officeDocument/2006/relationships/image" Target="../media/image14.wmf"/><Relationship Id="rId3" Type="http://schemas.openxmlformats.org/officeDocument/2006/relationships/oleObject" Target="../embeddings/oleObject4.bin"/><Relationship Id="rId2" Type="http://schemas.openxmlformats.org/officeDocument/2006/relationships/image" Target="../media/image13.wmf"/><Relationship Id="rId12" Type="http://schemas.openxmlformats.org/officeDocument/2006/relationships/vmlDrawing" Target="../drawings/vmlDrawing2.vml"/><Relationship Id="rId11" Type="http://schemas.openxmlformats.org/officeDocument/2006/relationships/slideLayout" Target="../slideLayouts/slideLayout4.xml"/><Relationship Id="rId10" Type="http://schemas.openxmlformats.org/officeDocument/2006/relationships/image" Target="../media/image17.wmf"/><Relationship Id="rId1" Type="http://schemas.openxmlformats.org/officeDocument/2006/relationships/oleObject" Target="../embeddings/oleObject3.bin"/></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22.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4.xml"/><Relationship Id="rId2" Type="http://schemas.openxmlformats.org/officeDocument/2006/relationships/image" Target="../media/image121.emf"/><Relationship Id="rId1" Type="http://schemas.openxmlformats.org/officeDocument/2006/relationships/oleObject" Target="../embeddings/oleObject20.bin"/></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2.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3.e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4.e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emf"/></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5.emf"/></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6.emf"/></Relationships>
</file>

<file path=ppt/slides/_rels/slide13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27.png"/><Relationship Id="rId2" Type="http://schemas.openxmlformats.org/officeDocument/2006/relationships/image" Target="../media/image6.svg"/><Relationship Id="rId1" Type="http://schemas.openxmlformats.org/officeDocument/2006/relationships/image" Target="../media/image21.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8.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9.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0.png"/></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2.png"/><Relationship Id="rId1" Type="http://schemas.openxmlformats.org/officeDocument/2006/relationships/image" Target="../media/image131.png"/></Relationships>
</file>

<file path=ppt/slides/_rels/slide137.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34.png"/><Relationship Id="rId3" Type="http://schemas.openxmlformats.org/officeDocument/2006/relationships/image" Target="../media/image133.png"/><Relationship Id="rId2" Type="http://schemas.openxmlformats.org/officeDocument/2006/relationships/image" Target="../media/image7.svg"/><Relationship Id="rId1" Type="http://schemas.openxmlformats.org/officeDocument/2006/relationships/image" Target="../media/image30.png"/></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6.png"/><Relationship Id="rId1" Type="http://schemas.openxmlformats.org/officeDocument/2006/relationships/image" Target="../media/image13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8.jpeg"/><Relationship Id="rId1" Type="http://schemas.openxmlformats.org/officeDocument/2006/relationships/image" Target="../media/image137.jpeg"/></Relationships>
</file>

<file path=ppt/slides/_rels/slide1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0.png"/><Relationship Id="rId1" Type="http://schemas.openxmlformats.org/officeDocument/2006/relationships/image" Target="../media/image139.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3.png"/></Relationships>
</file>

<file path=ppt/slides/_rels/slide145.xml.rels><?xml version="1.0" encoding="UTF-8" standalone="yes"?>
<Relationships xmlns="http://schemas.openxmlformats.org/package/2006/relationships"><Relationship Id="rId9" Type="http://schemas.openxmlformats.org/officeDocument/2006/relationships/image" Target="../media/image145.wmf"/><Relationship Id="rId8" Type="http://schemas.openxmlformats.org/officeDocument/2006/relationships/oleObject" Target="../embeddings/oleObject24.bin"/><Relationship Id="rId7" Type="http://schemas.openxmlformats.org/officeDocument/2006/relationships/image" Target="../media/image144.wmf"/><Relationship Id="rId6" Type="http://schemas.openxmlformats.org/officeDocument/2006/relationships/oleObject" Target="../embeddings/oleObject23.bin"/><Relationship Id="rId5" Type="http://schemas.openxmlformats.org/officeDocument/2006/relationships/image" Target="../media/image143.wmf"/><Relationship Id="rId4" Type="http://schemas.openxmlformats.org/officeDocument/2006/relationships/oleObject" Target="../embeddings/oleObject22.bin"/><Relationship Id="rId3" Type="http://schemas.openxmlformats.org/officeDocument/2006/relationships/image" Target="../media/image142.wmf"/><Relationship Id="rId2" Type="http://schemas.openxmlformats.org/officeDocument/2006/relationships/oleObject" Target="../embeddings/oleObject21.bin"/><Relationship Id="rId13" Type="http://schemas.openxmlformats.org/officeDocument/2006/relationships/vmlDrawing" Target="../drawings/vmlDrawing15.vml"/><Relationship Id="rId12" Type="http://schemas.openxmlformats.org/officeDocument/2006/relationships/slideLayout" Target="../slideLayouts/slideLayout4.xml"/><Relationship Id="rId11" Type="http://schemas.openxmlformats.org/officeDocument/2006/relationships/image" Target="../media/image146.wmf"/><Relationship Id="rId10" Type="http://schemas.openxmlformats.org/officeDocument/2006/relationships/oleObject" Target="../embeddings/oleObject25.bin"/><Relationship Id="rId1" Type="http://schemas.openxmlformats.org/officeDocument/2006/relationships/image" Target="../media/image5.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7.png"/></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7.emf"/><Relationship Id="rId1" Type="http://schemas.openxmlformats.org/officeDocument/2006/relationships/image" Target="../media/image8.pn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9.png"/><Relationship Id="rId1" Type="http://schemas.openxmlformats.org/officeDocument/2006/relationships/image" Target="../media/image14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emf"/></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1.png"/><Relationship Id="rId1" Type="http://schemas.openxmlformats.org/officeDocument/2006/relationships/image" Target="../media/image150.pn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3.png"/><Relationship Id="rId1" Type="http://schemas.openxmlformats.org/officeDocument/2006/relationships/image" Target="../media/image152.png"/></Relationships>
</file>

<file path=ppt/slides/_rels/slide15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54.png"/><Relationship Id="rId2" Type="http://schemas.openxmlformats.org/officeDocument/2006/relationships/image" Target="../media/image6.svg"/><Relationship Id="rId1" Type="http://schemas.openxmlformats.org/officeDocument/2006/relationships/image" Target="../media/image21.png"/></Relationships>
</file>

<file path=ppt/slides/_rels/slide15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svg"/><Relationship Id="rId2" Type="http://schemas.openxmlformats.org/officeDocument/2006/relationships/image" Target="../media/image21.png"/><Relationship Id="rId1" Type="http://schemas.openxmlformats.org/officeDocument/2006/relationships/image" Target="../media/image155.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6.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7.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8.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9.png"/></Relationships>
</file>

<file path=ppt/slides/_rels/slide15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61.png"/><Relationship Id="rId3" Type="http://schemas.openxmlformats.org/officeDocument/2006/relationships/image" Target="../media/image160.png"/><Relationship Id="rId2" Type="http://schemas.openxmlformats.org/officeDocument/2006/relationships/image" Target="../media/image7.svg"/><Relationship Id="rId1" Type="http://schemas.openxmlformats.org/officeDocument/2006/relationships/image" Target="../media/image30.png"/></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3.png"/><Relationship Id="rId1" Type="http://schemas.openxmlformats.org/officeDocument/2006/relationships/image" Target="../media/image1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5.png"/><Relationship Id="rId1" Type="http://schemas.openxmlformats.org/officeDocument/2006/relationships/image" Target="../media/image16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66.emf"/><Relationship Id="rId1" Type="http://schemas.openxmlformats.org/officeDocument/2006/relationships/image" Target="../media/image8.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7.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68.emf"/></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0.emf"/><Relationship Id="rId1" Type="http://schemas.openxmlformats.org/officeDocument/2006/relationships/image" Target="../media/image169.emf"/></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2.emf"/><Relationship Id="rId1" Type="http://schemas.openxmlformats.org/officeDocument/2006/relationships/image" Target="../media/image171.em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emf"/></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3.emf"/></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74.emf"/></Relationships>
</file>

<file path=ppt/slides/_rels/slide17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5.png"/><Relationship Id="rId2" Type="http://schemas.openxmlformats.org/officeDocument/2006/relationships/image" Target="../media/image6.svg"/><Relationship Id="rId1" Type="http://schemas.openxmlformats.org/officeDocument/2006/relationships/image" Target="../media/image21.png"/></Relationships>
</file>

<file path=ppt/slides/_rels/slide1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svg"/><Relationship Id="rId1" Type="http://schemas.openxmlformats.org/officeDocument/2006/relationships/image" Target="../media/image30.png"/></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6.emf"/><Relationship Id="rId1" Type="http://schemas.openxmlformats.org/officeDocument/2006/relationships/image" Target="../media/image166.emf"/></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svg"/><Relationship Id="rId1" Type="http://schemas.openxmlformats.org/officeDocument/2006/relationships/image" Target="../media/image177.png"/></Relationships>
</file>

<file path=ppt/slides/_rels/slide17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sv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oleObject" Target="../embeddings/oleObject9.bin"/><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4.xml"/><Relationship Id="rId2" Type="http://schemas.openxmlformats.org/officeDocument/2006/relationships/image" Target="../media/image17.wmf"/><Relationship Id="rId1" Type="http://schemas.openxmlformats.org/officeDocument/2006/relationships/oleObject" Target="../embeddings/oleObject10.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4.xml"/><Relationship Id="rId2" Type="http://schemas.openxmlformats.org/officeDocument/2006/relationships/image" Target="../media/image26.emf"/><Relationship Id="rId1"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4.xml"/><Relationship Id="rId2" Type="http://schemas.openxmlformats.org/officeDocument/2006/relationships/image" Target="../media/image28.emf"/><Relationship Id="rId1" Type="http://schemas.openxmlformats.org/officeDocument/2006/relationships/oleObject" Target="../embeddings/oleObject12.bin"/></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31.png"/><Relationship Id="rId2" Type="http://schemas.openxmlformats.org/officeDocument/2006/relationships/image" Target="../media/image7.svg"/><Relationship Id="rId1" Type="http://schemas.openxmlformats.org/officeDocument/2006/relationships/image" Target="../media/image3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png"/><Relationship Id="rId1" Type="http://schemas.openxmlformats.org/officeDocument/2006/relationships/image" Target="../media/image8.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2.svg"/><Relationship Id="rId3" Type="http://schemas.openxmlformats.org/officeDocument/2006/relationships/image" Target="../media/image4.png"/><Relationship Id="rId2" Type="http://schemas.openxmlformats.org/officeDocument/2006/relationships/image" Target="../media/image1.sv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0.png"/><Relationship Id="rId1"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3.emf"/></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svg"/><Relationship Id="rId1"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5.png"/><Relationship Id="rId1"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7.png"/><Relationship Id="rId1"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svg"/><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2.png"/><Relationship Id="rId1"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4.png"/><Relationship Id="rId1" Type="http://schemas.openxmlformats.org/officeDocument/2006/relationships/image" Target="../media/image53.png"/></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57.emf"/><Relationship Id="rId4" Type="http://schemas.openxmlformats.org/officeDocument/2006/relationships/image" Target="../media/image56.emf"/><Relationship Id="rId3" Type="http://schemas.openxmlformats.org/officeDocument/2006/relationships/image" Target="../media/image55.emf"/><Relationship Id="rId2" Type="http://schemas.openxmlformats.org/officeDocument/2006/relationships/image" Target="../media/image7.svg"/><Relationship Id="rId1"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9.emf"/><Relationship Id="rId1" Type="http://schemas.openxmlformats.org/officeDocument/2006/relationships/image" Target="../media/image5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0.png"/><Relationship Id="rId1" Type="http://schemas.openxmlformats.org/officeDocument/2006/relationships/image" Target="../media/image6.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2.emf"/><Relationship Id="rId1" Type="http://schemas.openxmlformats.org/officeDocument/2006/relationships/image" Target="../media/image61.e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sv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4.emf"/><Relationship Id="rId1" Type="http://schemas.openxmlformats.org/officeDocument/2006/relationships/image" Target="../media/image63.emf"/></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emf"/><Relationship Id="rId1" Type="http://schemas.openxmlformats.org/officeDocument/2006/relationships/image" Target="../media/image65.emf"/></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67.png"/><Relationship Id="rId2" Type="http://schemas.openxmlformats.org/officeDocument/2006/relationships/image" Target="../media/image6.svg"/><Relationship Id="rId1" Type="http://schemas.openxmlformats.org/officeDocument/2006/relationships/image" Target="../media/image21.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svg"/><Relationship Id="rId2" Type="http://schemas.openxmlformats.org/officeDocument/2006/relationships/image" Target="../media/image30.png"/><Relationship Id="rId1" Type="http://schemas.openxmlformats.org/officeDocument/2006/relationships/image" Target="../media/image68.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png"/><Relationship Id="rId1" Type="http://schemas.openxmlformats.org/officeDocument/2006/relationships/image" Target="../media/image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69.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4.xml"/><Relationship Id="rId3" Type="http://schemas.openxmlformats.org/officeDocument/2006/relationships/image" Target="../media/image72.emf"/><Relationship Id="rId2" Type="http://schemas.openxmlformats.org/officeDocument/2006/relationships/oleObject" Target="../embeddings/oleObject13.bin"/><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3.emf"/><Relationship Id="rId1" Type="http://schemas.openxmlformats.org/officeDocument/2006/relationships/image" Target="../media/image8.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5.emf"/><Relationship Id="rId1" Type="http://schemas.openxmlformats.org/officeDocument/2006/relationships/image" Target="../media/image74.emf"/></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6.emf"/></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svg"/><Relationship Id="rId1" Type="http://schemas.openxmlformats.org/officeDocument/2006/relationships/image" Target="../media/image21.png"/></Relationships>
</file>

<file path=ppt/slides/_rels/slide74.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slideLayout" Target="../slideLayouts/slideLayout4.xml"/><Relationship Id="rId3" Type="http://schemas.openxmlformats.org/officeDocument/2006/relationships/image" Target="../media/image78.png"/><Relationship Id="rId2" Type="http://schemas.openxmlformats.org/officeDocument/2006/relationships/image" Target="../media/image77.emf"/><Relationship Id="rId1" Type="http://schemas.openxmlformats.org/officeDocument/2006/relationships/oleObject" Target="../embeddings/oleObject14.bin"/></Relationships>
</file>

<file path=ppt/slides/_rels/slide75.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4.xml"/><Relationship Id="rId3" Type="http://schemas.openxmlformats.org/officeDocument/2006/relationships/image" Target="../media/image80.png"/><Relationship Id="rId2" Type="http://schemas.openxmlformats.org/officeDocument/2006/relationships/image" Target="../media/image79.emf"/><Relationship Id="rId1" Type="http://schemas.openxmlformats.org/officeDocument/2006/relationships/oleObject" Target="../embeddings/oleObject15.bin"/></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2.png"/><Relationship Id="rId1" Type="http://schemas.openxmlformats.org/officeDocument/2006/relationships/image" Target="../media/image81.png"/></Relationships>
</file>

<file path=ppt/slides/_rels/slide7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3.emf"/><Relationship Id="rId2" Type="http://schemas.openxmlformats.org/officeDocument/2006/relationships/image" Target="../media/image7.svg"/><Relationship Id="rId1" Type="http://schemas.openxmlformats.org/officeDocument/2006/relationships/image" Target="../media/image30.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4.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svg"/><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85.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4.xml"/><Relationship Id="rId2" Type="http://schemas.openxmlformats.org/officeDocument/2006/relationships/image" Target="../media/image85.emf"/><Relationship Id="rId1" Type="http://schemas.openxmlformats.org/officeDocument/2006/relationships/oleObject" Target="../embeddings/oleObject16.bin"/></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7.png"/><Relationship Id="rId1" Type="http://schemas.openxmlformats.org/officeDocument/2006/relationships/image" Target="../media/image86.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9.png"/><Relationship Id="rId1" Type="http://schemas.openxmlformats.org/officeDocument/2006/relationships/image" Target="../media/image88.png"/></Relationships>
</file>

<file path=ppt/slides/_rels/slide8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emf"/></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svg"/><Relationship Id="rId1" Type="http://schemas.openxmlformats.org/officeDocument/2006/relationships/image" Target="../media/image21.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4.png"/><Relationship Id="rId1" Type="http://schemas.openxmlformats.org/officeDocument/2006/relationships/image" Target="../media/image9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6.png"/><Relationship Id="rId1" Type="http://schemas.openxmlformats.org/officeDocument/2006/relationships/image" Target="../media/image95.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7.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8.pn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svg"/><Relationship Id="rId1" Type="http://schemas.openxmlformats.org/officeDocument/2006/relationships/image" Target="../media/image30.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0.png"/><Relationship Id="rId1" Type="http://schemas.openxmlformats.org/officeDocument/2006/relationships/image" Target="../media/image99.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2.png"/><Relationship Id="rId1" Type="http://schemas.openxmlformats.org/officeDocument/2006/relationships/image" Target="../media/image101.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557780" y="3135630"/>
            <a:ext cx="7077075" cy="1041400"/>
          </a:xfrm>
        </p:spPr>
        <p:txBody>
          <a:bodyPr/>
          <a:lstStyle/>
          <a:p>
            <a:pPr lvl="0" algn="ctr"/>
            <a:endParaRPr lang="zh-CN" altLang="en-US" dirty="0"/>
          </a:p>
          <a:p>
            <a:pPr lvl="0" algn="ctr"/>
            <a:endParaRPr lang="zh-CN" altLang="en-US" dirty="0"/>
          </a:p>
          <a:p>
            <a:pPr lvl="0" algn="ctr"/>
            <a:endParaRPr lang="zh-CN" altLang="en-US" dirty="0"/>
          </a:p>
        </p:txBody>
      </p:sp>
      <p:pic>
        <p:nvPicPr>
          <p:cNvPr id="59" name="图片 5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92573" y="675330"/>
            <a:ext cx="3200847" cy="1057423"/>
          </a:xfrm>
          <a:prstGeom prst="rect">
            <a:avLst/>
          </a:prstGeom>
        </p:spPr>
      </p:pic>
      <p:sp>
        <p:nvSpPr>
          <p:cNvPr id="4" name="文本框 3"/>
          <p:cNvSpPr txBox="1"/>
          <p:nvPr/>
        </p:nvSpPr>
        <p:spPr>
          <a:xfrm>
            <a:off x="2639695" y="3164205"/>
            <a:ext cx="7309485" cy="922020"/>
          </a:xfrm>
          <a:prstGeom prst="rect">
            <a:avLst/>
          </a:prstGeom>
          <a:noFill/>
        </p:spPr>
        <p:txBody>
          <a:bodyPr wrap="square" rtlCol="0">
            <a:spAutoFit/>
          </a:bodyPr>
          <a:p>
            <a:r>
              <a:rPr lang="zh-CN" altLang="en-US" sz="5400"/>
              <a:t>第五章</a:t>
            </a:r>
            <a:r>
              <a:rPr lang="en-US" altLang="zh-CN" sz="5400"/>
              <a:t> </a:t>
            </a:r>
            <a:r>
              <a:rPr lang="zh-CN" altLang="en-US" sz="5400"/>
              <a:t>电路实例仿真</a:t>
            </a:r>
            <a:endParaRPr lang="zh-CN" altLang="en-US" sz="5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sp>
        <p:nvSpPr>
          <p:cNvPr id="23" name="矩形 22"/>
          <p:cNvSpPr/>
          <p:nvPr/>
        </p:nvSpPr>
        <p:spPr>
          <a:xfrm>
            <a:off x="-24765" y="980440"/>
            <a:ext cx="12211685" cy="56311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2.数模转换电路</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数模转换电路</a:t>
            </a:r>
            <a:r>
              <a:rPr sz="2400">
                <a:latin typeface="+mj-ea"/>
                <a:ea typeface="+mj-ea"/>
                <a:cs typeface="+mj-ea"/>
                <a:sym typeface="+mn-ea"/>
              </a:rPr>
              <a:t>是整个系统的纽带，</a:t>
            </a:r>
            <a:r>
              <a:rPr lang="zh-CN" sz="2400">
                <a:latin typeface="+mj-ea"/>
                <a:ea typeface="+mj-ea"/>
                <a:cs typeface="+mj-ea"/>
                <a:sym typeface="+mn-ea"/>
              </a:rPr>
              <a:t>用于</a:t>
            </a:r>
            <a:r>
              <a:rPr sz="2400">
                <a:latin typeface="+mj-ea"/>
                <a:ea typeface="+mj-ea"/>
                <a:cs typeface="+mj-ea"/>
                <a:sym typeface="+mn-ea"/>
              </a:rPr>
              <a:t>将控制部分的数字量转化成数控恒流源产生电路部分所需要的模拟量。这部分电路由数模转换芯片DAC0832和运算放大器LM324组成（如图5-3 所示）。DAC0832主要由8位输入寄存器、8位DAC寄存器、8位D/A转换器及输入控制电路</a:t>
            </a:r>
            <a:r>
              <a:rPr lang="en-US" sz="2400">
                <a:latin typeface="+mj-ea"/>
                <a:ea typeface="+mj-ea"/>
                <a:cs typeface="+mj-ea"/>
                <a:sym typeface="+mn-ea"/>
              </a:rPr>
              <a:t>4</a:t>
            </a:r>
            <a:r>
              <a:rPr lang="zh-CN" altLang="en-US" sz="2400">
                <a:latin typeface="+mj-ea"/>
                <a:ea typeface="+mj-ea"/>
                <a:cs typeface="+mj-ea"/>
                <a:sym typeface="+mn-ea"/>
              </a:rPr>
              <a:t>个</a:t>
            </a:r>
            <a:r>
              <a:rPr sz="2400">
                <a:latin typeface="+mj-ea"/>
                <a:ea typeface="+mj-ea"/>
                <a:cs typeface="+mj-ea"/>
                <a:sym typeface="+mn-ea"/>
              </a:rPr>
              <a:t>部分组成。8位D/A转换器输出与数字量成正比的模拟电流。本设计中</a:t>
            </a:r>
            <a:r>
              <a:rPr lang="en-US" sz="2400">
                <a:latin typeface="+mj-ea"/>
                <a:ea typeface="+mj-ea"/>
                <a:cs typeface="+mj-ea"/>
                <a:sym typeface="+mn-ea"/>
              </a:rPr>
              <a:t>           </a:t>
            </a:r>
            <a:endParaRPr lang="en-US"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和</a:t>
            </a:r>
            <a:r>
              <a:rPr lang="en-US" sz="2400">
                <a:latin typeface="+mj-ea"/>
                <a:ea typeface="+mj-ea"/>
                <a:cs typeface="+mj-ea"/>
                <a:sym typeface="+mn-ea"/>
              </a:rPr>
              <a:t>         </a:t>
            </a:r>
            <a:r>
              <a:rPr sz="2400">
                <a:latin typeface="+mj-ea"/>
                <a:ea typeface="+mj-ea"/>
                <a:cs typeface="+mj-ea"/>
                <a:sym typeface="+mn-ea"/>
              </a:rPr>
              <a:t>同时为有效低电平，8位DAC寄存器端为高电平，此时DAC寄存器的输出端Q跟随输入端D也就是输入寄存器Q端的电平变化</a:t>
            </a:r>
            <a:r>
              <a:rPr lang="zh-CN" sz="2400">
                <a:latin typeface="+mj-ea"/>
                <a:ea typeface="+mj-ea"/>
                <a:cs typeface="+mj-ea"/>
                <a:sym typeface="+mn-ea"/>
              </a:rPr>
              <a:t>而变化</a:t>
            </a:r>
            <a:r>
              <a:rPr sz="2400">
                <a:latin typeface="+mj-ea"/>
                <a:ea typeface="+mj-ea"/>
                <a:cs typeface="+mj-ea"/>
                <a:sym typeface="+mn-ea"/>
              </a:rPr>
              <a:t>。该数模转换电路采用的是DAC0832单极性输出方式，运算放大器LM324使得DAC0832输出的模拟电流量转化为电压量。输出VOUT1=-B</a:t>
            </a:r>
            <a:r>
              <a:rPr sz="2400">
                <a:latin typeface="Arial" panose="020B0604020202020204" pitchFamily="34" charset="0"/>
                <a:ea typeface="+mj-ea"/>
                <a:cs typeface="+mj-ea"/>
                <a:sym typeface="+mn-ea"/>
              </a:rPr>
              <a:t>×</a:t>
            </a:r>
            <a:r>
              <a:rPr sz="2400">
                <a:latin typeface="+mj-ea"/>
                <a:ea typeface="+mj-ea"/>
                <a:cs typeface="+mj-ea"/>
                <a:sym typeface="+mn-ea"/>
              </a:rPr>
              <a:t>VREF/256，其中B的值为DI0~DI7组成的8位二进制</a:t>
            </a:r>
            <a:r>
              <a:rPr lang="zh-CN" sz="2400">
                <a:latin typeface="+mj-ea"/>
                <a:ea typeface="+mj-ea"/>
                <a:cs typeface="+mj-ea"/>
                <a:sym typeface="+mn-ea"/>
              </a:rPr>
              <a:t>数</a:t>
            </a:r>
            <a:r>
              <a:rPr sz="2400">
                <a:latin typeface="+mj-ea"/>
                <a:ea typeface="+mj-ea"/>
                <a:cs typeface="+mj-ea"/>
                <a:sym typeface="+mn-ea"/>
              </a:rPr>
              <a:t>，取值范围为0~255，VREF由电源电路提供-9V的DAC0832的参考电压。</a:t>
            </a:r>
            <a:endParaRPr sz="2400">
              <a:latin typeface="+mj-ea"/>
              <a:ea typeface="+mj-ea"/>
              <a:cs typeface="+mj-ea"/>
              <a:sym typeface="+mn-ea"/>
            </a:endParaRPr>
          </a:p>
        </p:txBody>
      </p:sp>
      <p:graphicFrame>
        <p:nvGraphicFramePr>
          <p:cNvPr id="4" name="对象 -2147482585"/>
          <p:cNvGraphicFramePr>
            <a:graphicFrameLocks noChangeAspect="1"/>
          </p:cNvGraphicFramePr>
          <p:nvPr/>
        </p:nvGraphicFramePr>
        <p:xfrm>
          <a:off x="118745" y="3877945"/>
          <a:ext cx="595908" cy="432000"/>
        </p:xfrm>
        <a:graphic>
          <a:graphicData uri="http://schemas.openxmlformats.org/presentationml/2006/ole">
            <mc:AlternateContent xmlns:mc="http://schemas.openxmlformats.org/markup-compatibility/2006">
              <mc:Choice xmlns:v="urn:schemas-microsoft-com:vml" Requires="v">
                <p:oleObj spid="_x0000_s3076" name="" r:id="rId1" imgW="254000" imgH="215900" progId="Equation.3">
                  <p:embed/>
                </p:oleObj>
              </mc:Choice>
              <mc:Fallback>
                <p:oleObj name="" r:id="rId1" imgW="254000" imgH="215900" progId="Equation.3">
                  <p:embed/>
                  <p:pic>
                    <p:nvPicPr>
                      <p:cNvPr id="0" name="图片 3075"/>
                      <p:cNvPicPr/>
                      <p:nvPr/>
                    </p:nvPicPr>
                    <p:blipFill>
                      <a:blip r:embed="rId2"/>
                      <a:stretch>
                        <a:fillRect/>
                      </a:stretch>
                    </p:blipFill>
                    <p:spPr>
                      <a:xfrm>
                        <a:off x="118745" y="3877945"/>
                        <a:ext cx="595908" cy="432000"/>
                      </a:xfrm>
                      <a:prstGeom prst="rect">
                        <a:avLst/>
                      </a:prstGeom>
                      <a:noFill/>
                      <a:ln w="38100">
                        <a:noFill/>
                        <a:miter/>
                      </a:ln>
                    </p:spPr>
                  </p:pic>
                </p:oleObj>
              </mc:Fallback>
            </mc:AlternateContent>
          </a:graphicData>
        </a:graphic>
      </p:graphicFrame>
      <p:graphicFrame>
        <p:nvGraphicFramePr>
          <p:cNvPr id="5" name="对象 -2147482622"/>
          <p:cNvGraphicFramePr>
            <a:graphicFrameLocks noChangeAspect="1"/>
          </p:cNvGraphicFramePr>
          <p:nvPr/>
        </p:nvGraphicFramePr>
        <p:xfrm>
          <a:off x="862965" y="3878580"/>
          <a:ext cx="1025759" cy="432000"/>
        </p:xfrm>
        <a:graphic>
          <a:graphicData uri="http://schemas.openxmlformats.org/presentationml/2006/ole">
            <mc:AlternateContent xmlns:mc="http://schemas.openxmlformats.org/markup-compatibility/2006">
              <mc:Choice xmlns:v="urn:schemas-microsoft-com:vml" Requires="v">
                <p:oleObj spid="_x0000_s7" name="" r:id="rId3" imgW="847725" imgH="377190" progId="Equation.3">
                  <p:embed/>
                </p:oleObj>
              </mc:Choice>
              <mc:Fallback>
                <p:oleObj name="" r:id="rId3" imgW="847725" imgH="377190" progId="Equation.3">
                  <p:embed/>
                  <p:pic>
                    <p:nvPicPr>
                      <p:cNvPr id="0" name="图片 4"/>
                      <p:cNvPicPr/>
                      <p:nvPr/>
                    </p:nvPicPr>
                    <p:blipFill>
                      <a:blip r:embed="rId4"/>
                      <a:stretch>
                        <a:fillRect/>
                      </a:stretch>
                    </p:blipFill>
                    <p:spPr>
                      <a:xfrm>
                        <a:off x="862965" y="3878580"/>
                        <a:ext cx="1025759" cy="432000"/>
                      </a:xfrm>
                      <a:prstGeom prst="rect">
                        <a:avLst/>
                      </a:prstGeom>
                      <a:noFill/>
                      <a:ln w="38100">
                        <a:noFill/>
                        <a:miter/>
                      </a:ln>
                    </p:spPr>
                  </p:pic>
                </p:oleObj>
              </mc:Fallback>
            </mc:AlternateContent>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信号发生器</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5.5</a:t>
            </a:r>
            <a:endParaRPr lang="en-US" altLang="zh-CN" sz="4000" dirty="0"/>
          </a:p>
        </p:txBody>
      </p:sp>
      <p:sp>
        <p:nvSpPr>
          <p:cNvPr id="23" name="矩形 22"/>
          <p:cNvSpPr/>
          <p:nvPr/>
        </p:nvSpPr>
        <p:spPr>
          <a:xfrm>
            <a:off x="-635" y="980440"/>
            <a:ext cx="12187555" cy="11988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以方波为例，可以通过调节幅值调整模块中电位器RV2来实现输出信号的幅值调节功能，如图5-85 所示。</a:t>
            </a:r>
            <a:endParaRPr sz="2400">
              <a:latin typeface="+mj-ea"/>
              <a:ea typeface="+mj-ea"/>
              <a:cs typeface="+mj-ea"/>
              <a:sym typeface="+mn-ea"/>
            </a:endParaRPr>
          </a:p>
        </p:txBody>
      </p:sp>
      <p:sp>
        <p:nvSpPr>
          <p:cNvPr id="5" name="文本框 4"/>
          <p:cNvSpPr txBox="1"/>
          <p:nvPr/>
        </p:nvSpPr>
        <p:spPr>
          <a:xfrm>
            <a:off x="6461760" y="6452870"/>
            <a:ext cx="2359660" cy="368300"/>
          </a:xfrm>
          <a:prstGeom prst="rect">
            <a:avLst/>
          </a:prstGeom>
          <a:noFill/>
        </p:spPr>
        <p:txBody>
          <a:bodyPr wrap="square" rtlCol="0">
            <a:spAutoFit/>
          </a:bodyPr>
          <a:p>
            <a:r>
              <a:rPr lang="zh-CN" altLang="en-US"/>
              <a:t>图5-85 幅值调节功能</a:t>
            </a:r>
            <a:endParaRPr lang="zh-CN" altLang="en-US"/>
          </a:p>
        </p:txBody>
      </p:sp>
      <p:pic>
        <p:nvPicPr>
          <p:cNvPr id="70" name="图片 16"/>
          <p:cNvPicPr>
            <a:picLocks noChangeAspect="1"/>
          </p:cNvPicPr>
          <p:nvPr/>
        </p:nvPicPr>
        <p:blipFill>
          <a:blip r:embed="rId1">
            <a:clrChange>
              <a:clrFrom>
                <a:srgbClr val="E0E0D0">
                  <a:alpha val="100000"/>
                </a:srgbClr>
              </a:clrFrom>
              <a:clrTo>
                <a:srgbClr val="E0E0D0">
                  <a:alpha val="100000"/>
                  <a:alpha val="0"/>
                </a:srgbClr>
              </a:clrTo>
            </a:clrChange>
          </a:blip>
          <a:stretch>
            <a:fillRect/>
          </a:stretch>
        </p:blipFill>
        <p:spPr>
          <a:xfrm>
            <a:off x="2927350" y="1560830"/>
            <a:ext cx="9190355" cy="4892040"/>
          </a:xfrm>
          <a:prstGeom prst="rect">
            <a:avLst/>
          </a:prstGeom>
          <a:noFill/>
          <a:ln w="9525">
            <a:noFill/>
            <a:miter/>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信号发生器</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5.5</a:t>
            </a:r>
            <a:endParaRPr lang="en-US" altLang="zh-CN" sz="4000" dirty="0"/>
          </a:p>
        </p:txBody>
      </p:sp>
      <p:sp>
        <p:nvSpPr>
          <p:cNvPr id="23" name="矩形 22"/>
          <p:cNvSpPr/>
          <p:nvPr/>
        </p:nvSpPr>
        <p:spPr>
          <a:xfrm>
            <a:off x="-635" y="980440"/>
            <a:ext cx="12187555" cy="396938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总结：</a:t>
            </a:r>
            <a:r>
              <a:rPr sz="2400">
                <a:latin typeface="+mj-ea"/>
                <a:ea typeface="+mj-ea"/>
                <a:cs typeface="+mj-ea"/>
                <a:sym typeface="+mn-ea"/>
              </a:rPr>
              <a:t>自</a:t>
            </a:r>
            <a:r>
              <a:rPr lang="en-US" sz="2400">
                <a:latin typeface="+mj-ea"/>
                <a:ea typeface="+mj-ea"/>
                <a:cs typeface="+mj-ea"/>
                <a:sym typeface="+mn-ea"/>
              </a:rPr>
              <a:t>20</a:t>
            </a:r>
            <a:r>
              <a:rPr sz="2400">
                <a:latin typeface="+mj-ea"/>
                <a:ea typeface="+mj-ea"/>
                <a:cs typeface="+mj-ea"/>
                <a:sym typeface="+mn-ea"/>
              </a:rPr>
              <a:t>世纪60年代以来，信号发生器技术已经历了一个长时间发展的过程。</a:t>
            </a:r>
            <a:r>
              <a:rPr lang="zh-CN" sz="2400">
                <a:latin typeface="+mj-ea"/>
                <a:ea typeface="+mj-ea"/>
                <a:cs typeface="+mj-ea"/>
                <a:sym typeface="+mn-ea"/>
              </a:rPr>
              <a:t>在此期间</a:t>
            </a:r>
            <a:r>
              <a:rPr sz="2400">
                <a:latin typeface="+mj-ea"/>
                <a:ea typeface="+mj-ea"/>
                <a:cs typeface="+mj-ea"/>
                <a:sym typeface="+mn-ea"/>
              </a:rPr>
              <a:t>，信号发生器曾一度主要基于模拟电子技术，常常由复杂集成电路实现。</a:t>
            </a:r>
            <a:r>
              <a:rPr lang="zh-CN" sz="2400">
                <a:latin typeface="+mj-ea"/>
                <a:ea typeface="+mj-ea"/>
                <a:cs typeface="+mj-ea"/>
                <a:sym typeface="+mn-ea"/>
              </a:rPr>
              <a:t>本书设计的是</a:t>
            </a:r>
            <a:r>
              <a:rPr sz="2400">
                <a:latin typeface="+mj-ea"/>
                <a:ea typeface="+mj-ea"/>
                <a:cs typeface="+mj-ea"/>
                <a:sym typeface="+mn-ea"/>
              </a:rPr>
              <a:t>以 Arduino Uno为系统核心的信号发生器。该信号发生器不仅能够自由选择输出</a:t>
            </a:r>
            <a:r>
              <a:rPr lang="en-US" sz="2400">
                <a:latin typeface="+mj-ea"/>
                <a:ea typeface="+mj-ea"/>
                <a:cs typeface="+mj-ea"/>
                <a:sym typeface="+mn-ea"/>
              </a:rPr>
              <a:t>4</a:t>
            </a:r>
            <a:r>
              <a:rPr sz="2400">
                <a:latin typeface="+mj-ea"/>
                <a:ea typeface="+mj-ea"/>
                <a:cs typeface="+mj-ea"/>
                <a:sym typeface="+mn-ea"/>
              </a:rPr>
              <a:t>种不同波形，而且可以通过流程图设计实现频率调节、幅值调节等功能。对其本身而言，除拥有较完备的信号发生器功能外，相比其他常见信号发生器</a:t>
            </a:r>
            <a:r>
              <a:rPr lang="zh-CN" sz="2400">
                <a:latin typeface="+mj-ea"/>
                <a:ea typeface="+mj-ea"/>
                <a:cs typeface="+mj-ea"/>
                <a:sym typeface="+mn-ea"/>
              </a:rPr>
              <a:t>，其</a:t>
            </a:r>
            <a:r>
              <a:rPr sz="2400">
                <a:latin typeface="+mj-ea"/>
                <a:ea typeface="+mj-ea"/>
                <a:cs typeface="+mj-ea"/>
                <a:sym typeface="+mn-ea"/>
              </a:rPr>
              <a:t>更具有简易便携、价格低廉等优点。综上所述，本设计可以满足信号发生器设计的基本要求，是一例较为成功的微处理器设计。</a:t>
            </a:r>
            <a:endParaRPr sz="2400">
              <a:latin typeface="+mj-ea"/>
              <a:ea typeface="+mj-ea"/>
              <a:cs typeface="+mj-ea"/>
              <a:sym typeface="+mn-ea"/>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253355" y="2421255"/>
            <a:ext cx="1660525" cy="1008380"/>
          </a:xfrm>
        </p:spPr>
        <p:txBody>
          <a:bodyPr/>
          <a:p>
            <a:r>
              <a:rPr lang="en-US" altLang="zh-CN"/>
              <a:t>5.6</a:t>
            </a:r>
            <a:endParaRPr lang="en-US" altLang="zh-CN"/>
          </a:p>
        </p:txBody>
      </p:sp>
      <p:sp>
        <p:nvSpPr>
          <p:cNvPr id="4" name="文本占位符 3"/>
          <p:cNvSpPr>
            <a:spLocks noGrp="1"/>
          </p:cNvSpPr>
          <p:nvPr>
            <p:ph type="body" sz="quarter" idx="12"/>
          </p:nvPr>
        </p:nvSpPr>
        <p:spPr>
          <a:xfrm>
            <a:off x="3280410" y="4436745"/>
            <a:ext cx="5606415" cy="706755"/>
          </a:xfrm>
        </p:spPr>
        <p:txBody>
          <a:bodyPr/>
          <a:p>
            <a:r>
              <a:rPr lang="zh-CN" altLang="en-US"/>
              <a:t>智能窗帘</a:t>
            </a:r>
            <a:endParaRPr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智能窗帘</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5.6</a:t>
            </a:r>
            <a:endParaRPr lang="en-US" altLang="zh-CN" sz="4000" dirty="0"/>
          </a:p>
        </p:txBody>
      </p:sp>
      <p:sp>
        <p:nvSpPr>
          <p:cNvPr id="23" name="矩形 22"/>
          <p:cNvSpPr/>
          <p:nvPr/>
        </p:nvSpPr>
        <p:spPr>
          <a:xfrm>
            <a:off x="-24765" y="1052195"/>
            <a:ext cx="12211685" cy="452310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设计任务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基于单片机设计一个能实现</a:t>
            </a:r>
            <a:r>
              <a:rPr lang="zh-CN" sz="2400">
                <a:latin typeface="+mj-ea"/>
                <a:ea typeface="+mj-ea"/>
                <a:cs typeface="+mj-ea"/>
                <a:sym typeface="+mn-ea"/>
              </a:rPr>
              <a:t>光照强度</a:t>
            </a:r>
            <a:r>
              <a:rPr sz="2400">
                <a:latin typeface="+mj-ea"/>
                <a:ea typeface="+mj-ea"/>
                <a:cs typeface="+mj-ea"/>
                <a:sym typeface="+mn-ea"/>
              </a:rPr>
              <a:t>和声音控制的</a:t>
            </a:r>
            <a:r>
              <a:rPr lang="zh-CN" sz="2400">
                <a:latin typeface="+mj-ea"/>
                <a:ea typeface="+mj-ea"/>
                <a:cs typeface="+mj-ea"/>
                <a:sym typeface="+mn-ea"/>
              </a:rPr>
              <a:t>、</a:t>
            </a:r>
            <a:r>
              <a:rPr sz="2400">
                <a:latin typeface="+mj-ea"/>
                <a:ea typeface="+mj-ea"/>
                <a:cs typeface="+mj-ea"/>
                <a:sym typeface="+mn-ea"/>
              </a:rPr>
              <a:t>实现电机正反转的电路，以此模拟窗帘的开闭。</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基本要求</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设计一个基于声光传感器控制的智能窗帘，能够依据光照强度实现窗帘的自动开闭；能够依据声音大小，通过判断当前状态，实现窗帘的闭合。特殊地，如果夜晚窗帘是打开的，则在早上到来时，电机不工作。如果白天窗帘是闭合的，则在傍晚到来时，电机不工作。窗帘的开闭是通过控制电机的正反转实现的。</a:t>
            </a:r>
            <a:endParaRPr lang="zh-CN" sz="2400">
              <a:latin typeface="+mj-ea"/>
              <a:ea typeface="+mj-ea"/>
              <a:cs typeface="+mj-ea"/>
              <a:sym typeface="+mn-ea"/>
            </a:endParaRPr>
          </a:p>
        </p:txBody>
      </p:sp>
      <p:pic>
        <p:nvPicPr>
          <p:cNvPr id="4" name="图片 3" descr="32313534303433353b32313534303433333bd7f7d2b5b1be"/>
          <p:cNvPicPr>
            <a:picLocks noChangeAspect="1"/>
          </p:cNvPicPr>
          <p:nvPr/>
        </p:nvPicPr>
        <p:blipFill>
          <a:blip r:embed="rId1"/>
          <a:stretch>
            <a:fillRect/>
          </a:stretch>
        </p:blipFill>
        <p:spPr>
          <a:xfrm>
            <a:off x="47625" y="1124585"/>
            <a:ext cx="576000" cy="576000"/>
          </a:xfrm>
          <a:prstGeom prst="rect">
            <a:avLst/>
          </a:prstGeom>
        </p:spPr>
      </p:pic>
      <p:pic>
        <p:nvPicPr>
          <p:cNvPr id="5" name="图片 4" descr="32313534303433353b32313534303431393bc7a6b1ca"/>
          <p:cNvPicPr>
            <a:picLocks noChangeAspect="1"/>
          </p:cNvPicPr>
          <p:nvPr/>
        </p:nvPicPr>
        <p:blipFill>
          <a:blip r:embed="rId2"/>
          <a:stretch>
            <a:fillRect/>
          </a:stretch>
        </p:blipFill>
        <p:spPr>
          <a:xfrm>
            <a:off x="47625" y="2780665"/>
            <a:ext cx="576000" cy="57600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智能窗帘</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5.6</a:t>
            </a:r>
            <a:endParaRPr lang="en-US" altLang="zh-CN" sz="4000" dirty="0"/>
          </a:p>
        </p:txBody>
      </p:sp>
      <p:sp>
        <p:nvSpPr>
          <p:cNvPr id="23" name="矩形 22"/>
          <p:cNvSpPr/>
          <p:nvPr/>
        </p:nvSpPr>
        <p:spPr>
          <a:xfrm>
            <a:off x="47625" y="1721485"/>
            <a:ext cx="12211685" cy="17532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设计方案</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该系统采用 Arduino Uno作为系统的核心</a:t>
            </a:r>
            <a:r>
              <a:rPr lang="zh-CN" sz="2400">
                <a:latin typeface="+mj-ea"/>
                <a:ea typeface="+mj-ea"/>
                <a:cs typeface="+mj-ea"/>
                <a:sym typeface="+mn-ea"/>
              </a:rPr>
              <a:t>，</a:t>
            </a:r>
            <a:r>
              <a:rPr sz="2400">
                <a:latin typeface="+mj-ea"/>
                <a:ea typeface="+mj-ea"/>
                <a:cs typeface="+mj-ea"/>
                <a:sym typeface="+mn-ea"/>
              </a:rPr>
              <a:t>主要封装了CPU、存储器、时钟和外围设备等。通过声音传感器和亮度传感器构成的电路实现对电机正反转的控制。</a:t>
            </a:r>
            <a:endParaRPr sz="2400">
              <a:latin typeface="+mj-ea"/>
              <a:ea typeface="+mj-ea"/>
              <a:cs typeface="+mj-ea"/>
              <a:sym typeface="+mn-ea"/>
            </a:endParaRPr>
          </a:p>
        </p:txBody>
      </p:sp>
      <p:pic>
        <p:nvPicPr>
          <p:cNvPr id="4" name="图片 3" descr="32313534353037363b32313534353037323bb2dfbbaeb7bdb0b8"/>
          <p:cNvPicPr>
            <a:picLocks noChangeAspect="1"/>
          </p:cNvPicPr>
          <p:nvPr/>
        </p:nvPicPr>
        <p:blipFill>
          <a:blip r:embed="rId1"/>
          <a:stretch>
            <a:fillRect/>
          </a:stretch>
        </p:blipFill>
        <p:spPr>
          <a:xfrm>
            <a:off x="194945" y="1772285"/>
            <a:ext cx="576000" cy="576000"/>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智能窗帘</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5.6</a:t>
            </a:r>
            <a:endParaRPr lang="en-US" altLang="zh-CN" sz="4000" dirty="0"/>
          </a:p>
        </p:txBody>
      </p:sp>
      <p:sp>
        <p:nvSpPr>
          <p:cNvPr id="23" name="矩形 22"/>
          <p:cNvSpPr/>
          <p:nvPr/>
        </p:nvSpPr>
        <p:spPr>
          <a:xfrm>
            <a:off x="-24765" y="958850"/>
            <a:ext cx="12211685" cy="17532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系统组成</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整个系统主要分5个部分</a:t>
            </a:r>
            <a:r>
              <a:rPr lang="zh-CN" sz="2400">
                <a:latin typeface="+mj-ea"/>
                <a:ea typeface="+mj-ea"/>
                <a:cs typeface="+mj-ea"/>
                <a:sym typeface="+mn-ea"/>
              </a:rPr>
              <a:t>，即</a:t>
            </a:r>
            <a:r>
              <a:rPr sz="2400">
                <a:latin typeface="+mj-ea"/>
                <a:ea typeface="+mj-ea"/>
                <a:cs typeface="+mj-ea"/>
                <a:sym typeface="+mn-ea"/>
              </a:rPr>
              <a:t>开关电路</a:t>
            </a:r>
            <a:r>
              <a:rPr lang="zh-CN" sz="2400">
                <a:latin typeface="+mj-ea"/>
                <a:ea typeface="+mj-ea"/>
                <a:cs typeface="+mj-ea"/>
                <a:sym typeface="+mn-ea"/>
              </a:rPr>
              <a:t>、</a:t>
            </a:r>
            <a:r>
              <a:rPr sz="2400">
                <a:latin typeface="+mj-ea"/>
                <a:ea typeface="+mj-ea"/>
                <a:cs typeface="+mj-ea"/>
                <a:sym typeface="+mn-ea"/>
              </a:rPr>
              <a:t>声控电路</a:t>
            </a:r>
            <a:r>
              <a:rPr lang="zh-CN" sz="2400">
                <a:latin typeface="+mj-ea"/>
                <a:ea typeface="+mj-ea"/>
                <a:cs typeface="+mj-ea"/>
                <a:sym typeface="+mn-ea"/>
              </a:rPr>
              <a:t>、</a:t>
            </a:r>
            <a:r>
              <a:rPr sz="2400">
                <a:latin typeface="+mj-ea"/>
                <a:ea typeface="+mj-ea"/>
                <a:cs typeface="+mj-ea"/>
                <a:sym typeface="+mn-ea"/>
              </a:rPr>
              <a:t>光控电路</a:t>
            </a:r>
            <a:r>
              <a:rPr lang="zh-CN" sz="2400">
                <a:latin typeface="+mj-ea"/>
                <a:ea typeface="+mj-ea"/>
                <a:cs typeface="+mj-ea"/>
                <a:sym typeface="+mn-ea"/>
              </a:rPr>
              <a:t>、</a:t>
            </a:r>
            <a:r>
              <a:rPr sz="2400">
                <a:latin typeface="+mj-ea"/>
                <a:ea typeface="+mj-ea"/>
                <a:cs typeface="+mj-ea"/>
                <a:sym typeface="+mn-ea"/>
              </a:rPr>
              <a:t>Arduino Uno</a:t>
            </a:r>
            <a:r>
              <a:rPr lang="zh-CN" sz="2400">
                <a:latin typeface="+mj-ea"/>
                <a:ea typeface="+mj-ea"/>
                <a:cs typeface="+mj-ea"/>
                <a:sym typeface="+mn-ea"/>
              </a:rPr>
              <a:t>控制电路</a:t>
            </a:r>
            <a:r>
              <a:rPr lang="zh-CN" sz="2400">
                <a:latin typeface="+mj-ea"/>
                <a:ea typeface="+mj-ea"/>
                <a:cs typeface="+mj-ea"/>
                <a:sym typeface="+mn-ea"/>
              </a:rPr>
              <a:t>、</a:t>
            </a:r>
            <a:r>
              <a:rPr sz="2400">
                <a:latin typeface="+mj-ea"/>
                <a:ea typeface="+mj-ea"/>
                <a:cs typeface="+mj-ea"/>
                <a:sym typeface="+mn-ea"/>
              </a:rPr>
              <a:t>电机及其驱动电路</a:t>
            </a:r>
            <a:r>
              <a:rPr lang="zh-CN" sz="2400">
                <a:latin typeface="+mj-ea"/>
                <a:ea typeface="+mj-ea"/>
                <a:cs typeface="+mj-ea"/>
                <a:sym typeface="+mn-ea"/>
              </a:rPr>
              <a:t>。</a:t>
            </a:r>
            <a:r>
              <a:rPr sz="2400">
                <a:latin typeface="+mj-ea"/>
                <a:ea typeface="+mj-ea"/>
                <a:cs typeface="+mj-ea"/>
                <a:sym typeface="+mn-ea"/>
              </a:rPr>
              <a:t>系统</a:t>
            </a:r>
            <a:r>
              <a:rPr lang="zh-CN" sz="2400">
                <a:latin typeface="+mj-ea"/>
                <a:ea typeface="+mj-ea"/>
                <a:cs typeface="+mj-ea"/>
                <a:sym typeface="+mn-ea"/>
              </a:rPr>
              <a:t>组成</a:t>
            </a:r>
            <a:r>
              <a:rPr sz="2400">
                <a:latin typeface="+mj-ea"/>
                <a:ea typeface="+mj-ea"/>
                <a:cs typeface="+mj-ea"/>
                <a:sym typeface="+mn-ea"/>
              </a:rPr>
              <a:t>框图如图5-86 所示。</a:t>
            </a:r>
            <a:endParaRPr sz="2400">
              <a:latin typeface="+mj-ea"/>
              <a:ea typeface="+mj-ea"/>
              <a:cs typeface="+mj-ea"/>
              <a:sym typeface="+mn-ea"/>
            </a:endParaRPr>
          </a:p>
        </p:txBody>
      </p:sp>
      <p:pic>
        <p:nvPicPr>
          <p:cNvPr id="7" name="图片 6" descr="31393938393834333b31393939333437383bd7e9d6afbcdcb9b9"/>
          <p:cNvPicPr>
            <a:picLocks noChangeAspect="1"/>
          </p:cNvPicPr>
          <p:nvPr/>
        </p:nvPicPr>
        <p:blipFill>
          <a:blip r:embed="rId1"/>
          <a:stretch>
            <a:fillRect/>
          </a:stretch>
        </p:blipFill>
        <p:spPr>
          <a:xfrm>
            <a:off x="119380" y="980440"/>
            <a:ext cx="576000" cy="576000"/>
          </a:xfrm>
          <a:prstGeom prst="rect">
            <a:avLst/>
          </a:prstGeom>
        </p:spPr>
      </p:pic>
      <p:pic>
        <p:nvPicPr>
          <p:cNvPr id="4" name="图片 3"/>
          <p:cNvPicPr>
            <a:picLocks noChangeAspect="1"/>
          </p:cNvPicPr>
          <p:nvPr/>
        </p:nvPicPr>
        <p:blipFill>
          <a:blip r:embed="rId2">
            <a:clrChange>
              <a:clrFrom>
                <a:srgbClr val="FFFFFF">
                  <a:alpha val="100000"/>
                </a:srgbClr>
              </a:clrFrom>
              <a:clrTo>
                <a:srgbClr val="FFFFFF">
                  <a:alpha val="100000"/>
                  <a:alpha val="0"/>
                </a:srgbClr>
              </a:clrTo>
            </a:clrChange>
          </a:blip>
          <a:srcRect l="2225"/>
          <a:stretch>
            <a:fillRect/>
          </a:stretch>
        </p:blipFill>
        <p:spPr>
          <a:xfrm>
            <a:off x="1948180" y="2636520"/>
            <a:ext cx="8265160" cy="3378835"/>
          </a:xfrm>
          <a:prstGeom prst="rect">
            <a:avLst/>
          </a:prstGeom>
        </p:spPr>
      </p:pic>
      <p:sp>
        <p:nvSpPr>
          <p:cNvPr id="5" name="文本框 4"/>
          <p:cNvSpPr txBox="1"/>
          <p:nvPr/>
        </p:nvSpPr>
        <p:spPr>
          <a:xfrm>
            <a:off x="4799965" y="6015355"/>
            <a:ext cx="2409825" cy="368300"/>
          </a:xfrm>
          <a:prstGeom prst="rect">
            <a:avLst/>
          </a:prstGeom>
          <a:noFill/>
        </p:spPr>
        <p:txBody>
          <a:bodyPr wrap="square" rtlCol="0">
            <a:spAutoFit/>
          </a:bodyPr>
          <a:p>
            <a:r>
              <a:rPr lang="zh-CN" altLang="en-US"/>
              <a:t>图5-86 系统组成框图</a:t>
            </a:r>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智能窗帘</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5.6</a:t>
            </a:r>
            <a:endParaRPr lang="en-US" altLang="zh-CN" sz="4000" dirty="0"/>
          </a:p>
        </p:txBody>
      </p:sp>
      <p:sp>
        <p:nvSpPr>
          <p:cNvPr id="23" name="矩形 22"/>
          <p:cNvSpPr/>
          <p:nvPr/>
        </p:nvSpPr>
        <p:spPr>
          <a:xfrm>
            <a:off x="0" y="909320"/>
            <a:ext cx="12211685" cy="230695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a:t>
            </a:r>
            <a:r>
              <a:rPr lang="zh-CN" sz="2400">
                <a:latin typeface="+mj-ea"/>
                <a:ea typeface="+mj-ea"/>
                <a:cs typeface="+mj-ea"/>
                <a:sym typeface="+mn-ea"/>
              </a:rPr>
              <a:t>原理图</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自锁开关电路部分如图5-87所示，需要+5V供电。当开关按下，电路进入工作状态；</a:t>
            </a:r>
            <a:r>
              <a:rPr lang="zh-CN" sz="2400">
                <a:latin typeface="+mj-ea"/>
                <a:ea typeface="+mj-ea"/>
                <a:cs typeface="+mj-ea"/>
                <a:sym typeface="+mn-ea"/>
              </a:rPr>
              <a:t>当</a:t>
            </a:r>
            <a:r>
              <a:rPr sz="2400">
                <a:latin typeface="+mj-ea"/>
                <a:ea typeface="+mj-ea"/>
                <a:cs typeface="+mj-ea"/>
                <a:sym typeface="+mn-ea"/>
              </a:rPr>
              <a:t>开关弹起</a:t>
            </a:r>
            <a:r>
              <a:rPr lang="zh-CN" sz="2400">
                <a:latin typeface="+mj-ea"/>
                <a:ea typeface="+mj-ea"/>
                <a:cs typeface="+mj-ea"/>
                <a:sym typeface="+mn-ea"/>
              </a:rPr>
              <a:t>时</a:t>
            </a:r>
            <a:r>
              <a:rPr sz="2400">
                <a:latin typeface="+mj-ea"/>
                <a:ea typeface="+mj-ea"/>
                <a:cs typeface="+mj-ea"/>
                <a:sym typeface="+mn-ea"/>
              </a:rPr>
              <a:t>，</a:t>
            </a:r>
            <a:r>
              <a:rPr lang="zh-CN" sz="2400">
                <a:latin typeface="+mj-ea"/>
                <a:ea typeface="+mj-ea"/>
                <a:cs typeface="+mj-ea"/>
                <a:sym typeface="+mn-ea"/>
              </a:rPr>
              <a:t>电机</a:t>
            </a:r>
            <a:r>
              <a:rPr sz="2400">
                <a:latin typeface="+mj-ea"/>
                <a:ea typeface="+mj-ea"/>
                <a:cs typeface="+mj-ea"/>
                <a:sym typeface="+mn-ea"/>
              </a:rPr>
              <a:t>停止工作。</a:t>
            </a:r>
            <a:r>
              <a:rPr sz="2400">
                <a:latin typeface="+mj-ea"/>
                <a:ea typeface="+mj-ea"/>
                <a:cs typeface="+mj-ea"/>
                <a:sym typeface="+mn-ea"/>
              </a:rPr>
              <a:t>Arduino Uno</a:t>
            </a:r>
            <a:r>
              <a:rPr lang="zh-CN" sz="2400">
                <a:latin typeface="+mj-ea"/>
                <a:ea typeface="+mj-ea"/>
                <a:cs typeface="+mj-ea"/>
                <a:sym typeface="+mn-ea"/>
              </a:rPr>
              <a:t>控制</a:t>
            </a:r>
            <a:r>
              <a:rPr sz="2400">
                <a:latin typeface="+mj-ea"/>
                <a:ea typeface="+mj-ea"/>
                <a:cs typeface="+mj-ea"/>
                <a:sym typeface="+mn-ea"/>
              </a:rPr>
              <a:t>电路如图5-8</a:t>
            </a:r>
            <a:r>
              <a:rPr lang="en-US" sz="2400">
                <a:latin typeface="+mj-ea"/>
                <a:ea typeface="+mj-ea"/>
                <a:cs typeface="+mj-ea"/>
                <a:sym typeface="+mn-ea"/>
              </a:rPr>
              <a:t>8</a:t>
            </a:r>
            <a:r>
              <a:rPr sz="2400">
                <a:latin typeface="+mj-ea"/>
                <a:ea typeface="+mj-ea"/>
                <a:cs typeface="+mj-ea"/>
                <a:sym typeface="+mn-ea"/>
              </a:rPr>
              <a:t>所示</a:t>
            </a:r>
            <a:r>
              <a:rPr lang="zh-CN" sz="2400">
                <a:latin typeface="+mj-ea"/>
                <a:ea typeface="+mj-ea"/>
                <a:cs typeface="+mj-ea"/>
                <a:sym typeface="+mn-ea"/>
              </a:rPr>
              <a:t>。</a:t>
            </a:r>
            <a:r>
              <a:rPr sz="2400">
                <a:latin typeface="+mj-ea"/>
                <a:ea typeface="+mj-ea"/>
                <a:cs typeface="+mj-ea"/>
                <a:sym typeface="+mn-ea"/>
              </a:rPr>
              <a:t>该系统采用 Arduino Uno作为系统的核心——主要封装了CPU、存储器、时钟和外围设备等。</a:t>
            </a:r>
            <a:endParaRPr sz="2400">
              <a:latin typeface="+mj-ea"/>
              <a:ea typeface="+mj-ea"/>
              <a:cs typeface="+mj-ea"/>
              <a:sym typeface="+mn-ea"/>
            </a:endParaRPr>
          </a:p>
        </p:txBody>
      </p:sp>
      <p:pic>
        <p:nvPicPr>
          <p:cNvPr id="5" name="图片 4" descr="31393935333132383b31393939333838353bb4b4d2e2"/>
          <p:cNvPicPr>
            <a:picLocks noChangeAspect="1"/>
          </p:cNvPicPr>
          <p:nvPr/>
        </p:nvPicPr>
        <p:blipFill>
          <a:blip r:embed="rId1"/>
          <a:stretch>
            <a:fillRect/>
          </a:stretch>
        </p:blipFill>
        <p:spPr>
          <a:xfrm>
            <a:off x="47625" y="980440"/>
            <a:ext cx="576000" cy="576000"/>
          </a:xfrm>
          <a:prstGeom prst="rect">
            <a:avLst/>
          </a:prstGeom>
        </p:spPr>
      </p:pic>
      <p:pic>
        <p:nvPicPr>
          <p:cNvPr id="71" name="图片 71"/>
          <p:cNvPicPr>
            <a:picLocks noChangeAspect="1" noChangeArrowheads="1"/>
          </p:cNvPicPr>
          <p:nvPr/>
        </p:nvPicPr>
        <p:blipFill>
          <a:blip r:embed="rId2" cstate="print">
            <a:clrChange>
              <a:clrFrom>
                <a:srgbClr val="E0E0D0">
                  <a:alpha val="100000"/>
                </a:srgbClr>
              </a:clrFrom>
              <a:clrTo>
                <a:srgbClr val="E0E0D0">
                  <a:alpha val="100000"/>
                  <a:alpha val="0"/>
                </a:srgbClr>
              </a:clrTo>
            </a:clrChange>
            <a:lum bright="12000" contrast="18000"/>
            <a:extLst>
              <a:ext uri="{28A0092B-C50C-407E-A947-70E740481C1C}">
                <a14:useLocalDpi xmlns:a14="http://schemas.microsoft.com/office/drawing/2010/main" val="0"/>
              </a:ext>
            </a:extLst>
          </a:blip>
          <a:srcRect/>
          <a:stretch>
            <a:fillRect/>
          </a:stretch>
        </p:blipFill>
        <p:spPr>
          <a:xfrm>
            <a:off x="983615" y="3212465"/>
            <a:ext cx="4265295" cy="3230880"/>
          </a:xfrm>
          <a:prstGeom prst="rect">
            <a:avLst/>
          </a:prstGeom>
          <a:noFill/>
          <a:ln>
            <a:noFill/>
          </a:ln>
        </p:spPr>
      </p:pic>
      <p:sp>
        <p:nvSpPr>
          <p:cNvPr id="4" name="文本框 3"/>
          <p:cNvSpPr txBox="1"/>
          <p:nvPr/>
        </p:nvSpPr>
        <p:spPr>
          <a:xfrm>
            <a:off x="1415415" y="6443345"/>
            <a:ext cx="2853690" cy="368300"/>
          </a:xfrm>
          <a:prstGeom prst="rect">
            <a:avLst/>
          </a:prstGeom>
          <a:noFill/>
        </p:spPr>
        <p:txBody>
          <a:bodyPr wrap="square" rtlCol="0">
            <a:spAutoFit/>
          </a:bodyPr>
          <a:p>
            <a:pPr algn="l">
              <a:buClrTx/>
              <a:buSzTx/>
              <a:buFontTx/>
            </a:pPr>
            <a:r>
              <a:rPr lang="zh-CN" altLang="en-US">
                <a:sym typeface="+mn-ea"/>
              </a:rPr>
              <a:t>图5-87</a:t>
            </a:r>
            <a:r>
              <a:rPr lang="en-US" altLang="zh-CN">
                <a:sym typeface="+mn-ea"/>
              </a:rPr>
              <a:t> </a:t>
            </a:r>
            <a:r>
              <a:rPr lang="zh-CN" altLang="en-US">
                <a:sym typeface="+mn-ea"/>
              </a:rPr>
              <a:t>自锁开关电路部分</a:t>
            </a:r>
            <a:endParaRPr lang="zh-CN" altLang="en-US"/>
          </a:p>
        </p:txBody>
      </p:sp>
      <p:pic>
        <p:nvPicPr>
          <p:cNvPr id="84" name="图片 27"/>
          <p:cNvPicPr>
            <a:picLocks noChangeAspect="1"/>
          </p:cNvPicPr>
          <p:nvPr/>
        </p:nvPicPr>
        <p:blipFill>
          <a:blip r:embed="rId3">
            <a:clrChange>
              <a:clrFrom>
                <a:srgbClr val="E0E0D0">
                  <a:alpha val="100000"/>
                </a:srgbClr>
              </a:clrFrom>
              <a:clrTo>
                <a:srgbClr val="E0E0D0">
                  <a:alpha val="100000"/>
                  <a:alpha val="0"/>
                </a:srgbClr>
              </a:clrTo>
            </a:clrChange>
            <a:lum bright="12000" contrast="18000"/>
          </a:blip>
          <a:srcRect l="4529" t="4344" r="1602" b="4488"/>
          <a:stretch>
            <a:fillRect/>
          </a:stretch>
        </p:blipFill>
        <p:spPr>
          <a:xfrm>
            <a:off x="6859905" y="3227070"/>
            <a:ext cx="4127500" cy="3216275"/>
          </a:xfrm>
          <a:prstGeom prst="rect">
            <a:avLst/>
          </a:prstGeom>
          <a:noFill/>
          <a:ln w="9525">
            <a:noFill/>
          </a:ln>
        </p:spPr>
      </p:pic>
      <p:sp>
        <p:nvSpPr>
          <p:cNvPr id="7" name="文本框 6"/>
          <p:cNvSpPr txBox="1"/>
          <p:nvPr/>
        </p:nvSpPr>
        <p:spPr>
          <a:xfrm>
            <a:off x="7464425" y="6452870"/>
            <a:ext cx="3376930" cy="368300"/>
          </a:xfrm>
          <a:prstGeom prst="rect">
            <a:avLst/>
          </a:prstGeom>
          <a:noFill/>
        </p:spPr>
        <p:txBody>
          <a:bodyPr wrap="square" rtlCol="0">
            <a:spAutoFit/>
          </a:bodyPr>
          <a:p>
            <a:pPr algn="l">
              <a:buClrTx/>
              <a:buSzTx/>
              <a:buFontTx/>
            </a:pPr>
            <a:r>
              <a:rPr lang="zh-CN" altLang="en-US">
                <a:sym typeface="+mn-ea"/>
              </a:rPr>
              <a:t>图5-88  Arduino Uno 控制电路</a:t>
            </a:r>
            <a:endParaRPr lang="zh-CN" altLang="en-US">
              <a:sym typeface="+mn-ea"/>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智能窗帘</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5.6</a:t>
            </a:r>
            <a:endParaRPr lang="en-US" altLang="zh-CN" sz="4000" dirty="0"/>
          </a:p>
        </p:txBody>
      </p:sp>
      <p:sp>
        <p:nvSpPr>
          <p:cNvPr id="23" name="矩形 22"/>
          <p:cNvSpPr/>
          <p:nvPr/>
        </p:nvSpPr>
        <p:spPr>
          <a:xfrm>
            <a:off x="0" y="909320"/>
            <a:ext cx="12211685" cy="11988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智能窗帘能够依据光照强度的变化，自动实现窗帘的开闭。亮度传感器模块如图5-89 所示。</a:t>
            </a:r>
            <a:endParaRPr sz="2400">
              <a:latin typeface="+mj-ea"/>
              <a:ea typeface="+mj-ea"/>
              <a:cs typeface="+mj-ea"/>
              <a:sym typeface="+mn-ea"/>
            </a:endParaRPr>
          </a:p>
        </p:txBody>
      </p:sp>
      <p:sp>
        <p:nvSpPr>
          <p:cNvPr id="4" name="文本框 3"/>
          <p:cNvSpPr txBox="1"/>
          <p:nvPr/>
        </p:nvSpPr>
        <p:spPr>
          <a:xfrm>
            <a:off x="4679315" y="5876925"/>
            <a:ext cx="2853690" cy="368300"/>
          </a:xfrm>
          <a:prstGeom prst="rect">
            <a:avLst/>
          </a:prstGeom>
          <a:noFill/>
        </p:spPr>
        <p:txBody>
          <a:bodyPr wrap="square" rtlCol="0">
            <a:spAutoFit/>
          </a:bodyPr>
          <a:p>
            <a:pPr algn="l">
              <a:buClrTx/>
              <a:buSzTx/>
              <a:buFontTx/>
            </a:pPr>
            <a:r>
              <a:rPr>
                <a:sym typeface="+mn-ea"/>
              </a:rPr>
              <a:t>图5-89 亮度传感器模块</a:t>
            </a:r>
            <a:endParaRPr>
              <a:sym typeface="+mn-ea"/>
            </a:endParaRPr>
          </a:p>
        </p:txBody>
      </p:sp>
      <p:pic>
        <p:nvPicPr>
          <p:cNvPr id="73" name="图片 73"/>
          <p:cNvPicPr>
            <a:picLocks noChangeAspect="1" noChangeArrowheads="1"/>
          </p:cNvPicPr>
          <p:nvPr/>
        </p:nvPicPr>
        <p:blipFill>
          <a:blip r:embed="rId1">
            <a:clrChange>
              <a:clrFrom>
                <a:srgbClr val="E0E0D0">
                  <a:alpha val="100000"/>
                </a:srgbClr>
              </a:clrFrom>
              <a:clrTo>
                <a:srgbClr val="E0E0D0">
                  <a:alpha val="100000"/>
                  <a:alpha val="0"/>
                </a:srgbClr>
              </a:clrTo>
            </a:clrChange>
            <a:lum bright="12000" contrast="12000"/>
            <a:extLst>
              <a:ext uri="{28A0092B-C50C-407E-A947-70E740481C1C}">
                <a14:useLocalDpi xmlns:a14="http://schemas.microsoft.com/office/drawing/2010/main" val="0"/>
              </a:ext>
            </a:extLst>
          </a:blip>
          <a:srcRect t="4527" r="2115"/>
          <a:stretch>
            <a:fillRect/>
          </a:stretch>
        </p:blipFill>
        <p:spPr>
          <a:xfrm>
            <a:off x="2926080" y="1772285"/>
            <a:ext cx="6339205" cy="395478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智能窗帘</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5.6</a:t>
            </a:r>
            <a:endParaRPr lang="en-US" altLang="zh-CN" sz="4000" dirty="0"/>
          </a:p>
        </p:txBody>
      </p:sp>
      <p:sp>
        <p:nvSpPr>
          <p:cNvPr id="23" name="矩形 22"/>
          <p:cNvSpPr/>
          <p:nvPr/>
        </p:nvSpPr>
        <p:spPr>
          <a:xfrm>
            <a:off x="0" y="909320"/>
            <a:ext cx="12211685" cy="11988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声音传感器模块如图5-90 所示。声音传感器能够依据声音的大小，在窗帘已经关闭的情况下</a:t>
            </a:r>
            <a:r>
              <a:rPr lang="zh-CN" sz="2400">
                <a:latin typeface="+mj-ea"/>
                <a:ea typeface="+mj-ea"/>
                <a:cs typeface="+mj-ea"/>
                <a:sym typeface="+mn-ea"/>
              </a:rPr>
              <a:t>使</a:t>
            </a:r>
            <a:r>
              <a:rPr sz="2400">
                <a:latin typeface="+mj-ea"/>
                <a:ea typeface="+mj-ea"/>
                <a:cs typeface="+mj-ea"/>
                <a:sym typeface="+mn-ea"/>
              </a:rPr>
              <a:t>其自动打开，</a:t>
            </a:r>
            <a:r>
              <a:rPr sz="2400">
                <a:latin typeface="+mj-ea"/>
                <a:ea typeface="+mj-ea"/>
                <a:cs typeface="+mj-ea"/>
                <a:sym typeface="+mn-ea"/>
              </a:rPr>
              <a:t>在窗帘</a:t>
            </a:r>
            <a:r>
              <a:rPr sz="2400">
                <a:latin typeface="+mj-ea"/>
                <a:ea typeface="+mj-ea"/>
                <a:cs typeface="+mj-ea"/>
                <a:sym typeface="+mn-ea"/>
              </a:rPr>
              <a:t>已经打开的情况下</a:t>
            </a:r>
            <a:r>
              <a:rPr lang="zh-CN" sz="2400">
                <a:latin typeface="+mj-ea"/>
                <a:ea typeface="+mj-ea"/>
                <a:cs typeface="+mj-ea"/>
                <a:sym typeface="+mn-ea"/>
              </a:rPr>
              <a:t>使</a:t>
            </a:r>
            <a:r>
              <a:rPr sz="2400">
                <a:latin typeface="+mj-ea"/>
                <a:ea typeface="+mj-ea"/>
                <a:cs typeface="+mj-ea"/>
                <a:sym typeface="+mn-ea"/>
              </a:rPr>
              <a:t>其</a:t>
            </a:r>
            <a:r>
              <a:rPr sz="2400">
                <a:latin typeface="+mj-ea"/>
                <a:ea typeface="+mj-ea"/>
                <a:cs typeface="+mj-ea"/>
                <a:sym typeface="+mn-ea"/>
              </a:rPr>
              <a:t>自动关闭</a:t>
            </a:r>
            <a:r>
              <a:rPr lang="zh-CN" sz="2400">
                <a:latin typeface="+mj-ea"/>
                <a:ea typeface="+mj-ea"/>
                <a:cs typeface="+mj-ea"/>
                <a:sym typeface="+mn-ea"/>
              </a:rPr>
              <a:t>。</a:t>
            </a:r>
            <a:endParaRPr lang="zh-CN" sz="2400">
              <a:latin typeface="+mj-ea"/>
              <a:ea typeface="+mj-ea"/>
              <a:cs typeface="+mj-ea"/>
              <a:sym typeface="+mn-ea"/>
            </a:endParaRPr>
          </a:p>
        </p:txBody>
      </p:sp>
      <p:sp>
        <p:nvSpPr>
          <p:cNvPr id="4" name="文本框 3"/>
          <p:cNvSpPr txBox="1"/>
          <p:nvPr/>
        </p:nvSpPr>
        <p:spPr>
          <a:xfrm>
            <a:off x="4679315" y="5876925"/>
            <a:ext cx="2853690" cy="368300"/>
          </a:xfrm>
          <a:prstGeom prst="rect">
            <a:avLst/>
          </a:prstGeom>
          <a:noFill/>
        </p:spPr>
        <p:txBody>
          <a:bodyPr wrap="square" rtlCol="0">
            <a:spAutoFit/>
          </a:bodyPr>
          <a:p>
            <a:pPr algn="l">
              <a:buClrTx/>
              <a:buSzTx/>
              <a:buFontTx/>
            </a:pPr>
            <a:r>
              <a:rPr>
                <a:sym typeface="+mn-ea"/>
              </a:rPr>
              <a:t>图5-9</a:t>
            </a:r>
            <a:r>
              <a:rPr lang="en-US">
                <a:sym typeface="+mn-ea"/>
              </a:rPr>
              <a:t>0</a:t>
            </a:r>
            <a:r>
              <a:rPr>
                <a:sym typeface="+mn-ea"/>
              </a:rPr>
              <a:t> </a:t>
            </a:r>
            <a:r>
              <a:rPr lang="zh-CN">
                <a:sym typeface="+mn-ea"/>
              </a:rPr>
              <a:t>声音</a:t>
            </a:r>
            <a:r>
              <a:rPr>
                <a:sym typeface="+mn-ea"/>
              </a:rPr>
              <a:t>传感器模块</a:t>
            </a:r>
            <a:endParaRPr>
              <a:sym typeface="+mn-ea"/>
            </a:endParaRPr>
          </a:p>
        </p:txBody>
      </p:sp>
      <p:pic>
        <p:nvPicPr>
          <p:cNvPr id="85" name="图片 28"/>
          <p:cNvPicPr>
            <a:picLocks noChangeAspect="1"/>
          </p:cNvPicPr>
          <p:nvPr/>
        </p:nvPicPr>
        <p:blipFill>
          <a:blip r:embed="rId1">
            <a:clrChange>
              <a:clrFrom>
                <a:srgbClr val="E0E0D0">
                  <a:alpha val="100000"/>
                </a:srgbClr>
              </a:clrFrom>
              <a:clrTo>
                <a:srgbClr val="E0E0D0">
                  <a:alpha val="100000"/>
                  <a:alpha val="0"/>
                </a:srgbClr>
              </a:clrTo>
            </a:clrChange>
            <a:lum bright="12000" contrast="12000"/>
          </a:blip>
          <a:srcRect r="4762" b="11569"/>
          <a:stretch>
            <a:fillRect/>
          </a:stretch>
        </p:blipFill>
        <p:spPr>
          <a:xfrm>
            <a:off x="3215640" y="2473960"/>
            <a:ext cx="5939790" cy="303720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智能窗帘</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5.6</a:t>
            </a:r>
            <a:endParaRPr lang="en-US" altLang="zh-CN" sz="4000" dirty="0"/>
          </a:p>
        </p:txBody>
      </p:sp>
      <p:sp>
        <p:nvSpPr>
          <p:cNvPr id="23" name="矩形 22"/>
          <p:cNvSpPr/>
          <p:nvPr/>
        </p:nvSpPr>
        <p:spPr>
          <a:xfrm>
            <a:off x="0" y="909320"/>
            <a:ext cx="5536565" cy="286131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光照强度或声音大小的改变会影响步进电机的工作状态。电机驱动电路如图5-91 所示。该电机的设计是为了驱动窗帘的开闭状态，如图5-92 所示为电机工作情况与窗帘状态关系图。</a:t>
            </a:r>
            <a:endParaRPr sz="2400">
              <a:latin typeface="+mj-ea"/>
              <a:ea typeface="+mj-ea"/>
              <a:cs typeface="+mj-ea"/>
              <a:sym typeface="+mn-ea"/>
            </a:endParaRPr>
          </a:p>
        </p:txBody>
      </p:sp>
      <p:sp>
        <p:nvSpPr>
          <p:cNvPr id="4" name="文本框 3"/>
          <p:cNvSpPr txBox="1"/>
          <p:nvPr/>
        </p:nvSpPr>
        <p:spPr>
          <a:xfrm>
            <a:off x="7464425" y="6381115"/>
            <a:ext cx="2853690" cy="368300"/>
          </a:xfrm>
          <a:prstGeom prst="rect">
            <a:avLst/>
          </a:prstGeom>
          <a:noFill/>
        </p:spPr>
        <p:txBody>
          <a:bodyPr wrap="square" rtlCol="0">
            <a:spAutoFit/>
          </a:bodyPr>
          <a:p>
            <a:pPr algn="l">
              <a:buClrTx/>
              <a:buSzTx/>
              <a:buFontTx/>
            </a:pPr>
            <a:r>
              <a:rPr>
                <a:sym typeface="+mn-ea"/>
              </a:rPr>
              <a:t>图5-91 电机驱动电路</a:t>
            </a:r>
            <a:endParaRPr>
              <a:sym typeface="+mn-ea"/>
            </a:endParaRPr>
          </a:p>
        </p:txBody>
      </p:sp>
      <p:pic>
        <p:nvPicPr>
          <p:cNvPr id="75" name="图片 75"/>
          <p:cNvPicPr>
            <a:picLocks noChangeAspect="1" noChangeArrowheads="1"/>
          </p:cNvPicPr>
          <p:nvPr/>
        </p:nvPicPr>
        <p:blipFill>
          <a:blip r:embed="rId1" cstate="print">
            <a:clrChange>
              <a:clrFrom>
                <a:srgbClr val="E0E0D0">
                  <a:alpha val="100000"/>
                </a:srgbClr>
              </a:clrFrom>
              <a:clrTo>
                <a:srgbClr val="E0E0D0">
                  <a:alpha val="100000"/>
                  <a:alpha val="0"/>
                </a:srgbClr>
              </a:clrTo>
            </a:clrChange>
            <a:lum bright="12000" contrast="12000"/>
            <a:extLst>
              <a:ext uri="{28A0092B-C50C-407E-A947-70E740481C1C}">
                <a14:useLocalDpi xmlns:a14="http://schemas.microsoft.com/office/drawing/2010/main" val="0"/>
              </a:ext>
            </a:extLst>
          </a:blip>
          <a:srcRect l="933" r="1603"/>
          <a:stretch>
            <a:fillRect/>
          </a:stretch>
        </p:blipFill>
        <p:spPr>
          <a:xfrm>
            <a:off x="6145530" y="958850"/>
            <a:ext cx="5172710" cy="5377180"/>
          </a:xfrm>
          <a:prstGeom prst="rect">
            <a:avLst/>
          </a:prstGeom>
          <a:noFill/>
          <a:ln>
            <a:noFill/>
          </a:ln>
        </p:spPr>
      </p:pic>
      <p:pic>
        <p:nvPicPr>
          <p:cNvPr id="5" name="图片 4"/>
          <p:cNvPicPr>
            <a:picLocks noChangeAspect="1"/>
          </p:cNvPicPr>
          <p:nvPr/>
        </p:nvPicPr>
        <p:blipFill>
          <a:blip r:embed="rId2">
            <a:clrChange>
              <a:clrFrom>
                <a:srgbClr val="FFFFFF">
                  <a:alpha val="100000"/>
                </a:srgbClr>
              </a:clrFrom>
              <a:clrTo>
                <a:srgbClr val="FFFFFF">
                  <a:alpha val="100000"/>
                  <a:alpha val="0"/>
                </a:srgbClr>
              </a:clrTo>
            </a:clrChange>
          </a:blip>
          <a:srcRect l="4224" t="8305"/>
          <a:stretch>
            <a:fillRect/>
          </a:stretch>
        </p:blipFill>
        <p:spPr>
          <a:xfrm>
            <a:off x="551815" y="3770630"/>
            <a:ext cx="5175250" cy="2230120"/>
          </a:xfrm>
          <a:prstGeom prst="rect">
            <a:avLst/>
          </a:prstGeom>
        </p:spPr>
      </p:pic>
      <p:sp>
        <p:nvSpPr>
          <p:cNvPr id="7" name="文本框 6"/>
          <p:cNvSpPr txBox="1"/>
          <p:nvPr/>
        </p:nvSpPr>
        <p:spPr>
          <a:xfrm>
            <a:off x="1631315" y="6165215"/>
            <a:ext cx="2853690" cy="645160"/>
          </a:xfrm>
          <a:prstGeom prst="rect">
            <a:avLst/>
          </a:prstGeom>
          <a:noFill/>
        </p:spPr>
        <p:txBody>
          <a:bodyPr wrap="square" rtlCol="0">
            <a:spAutoFit/>
          </a:bodyPr>
          <a:p>
            <a:pPr algn="l">
              <a:buClrTx/>
              <a:buSzTx/>
              <a:buFontTx/>
            </a:pPr>
            <a:r>
              <a:rPr>
                <a:sym typeface="+mn-ea"/>
              </a:rPr>
              <a:t>图5-92 电机工作情况与窗帘状态关系图</a:t>
            </a:r>
            <a:endParaRPr>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pic>
        <p:nvPicPr>
          <p:cNvPr id="8" name="图片 5"/>
          <p:cNvPicPr>
            <a:picLocks noChangeAspect="1"/>
          </p:cNvPicPr>
          <p:nvPr/>
        </p:nvPicPr>
        <p:blipFill>
          <a:blip r:embed="rId1">
            <a:clrChange>
              <a:clrFrom>
                <a:srgbClr val="E0E0D0">
                  <a:alpha val="100000"/>
                </a:srgbClr>
              </a:clrFrom>
              <a:clrTo>
                <a:srgbClr val="E0E0D0">
                  <a:alpha val="100000"/>
                  <a:alpha val="0"/>
                </a:srgbClr>
              </a:clrTo>
            </a:clrChange>
            <a:lum bright="6000" contrast="17999"/>
          </a:blip>
          <a:stretch>
            <a:fillRect/>
          </a:stretch>
        </p:blipFill>
        <p:spPr>
          <a:xfrm>
            <a:off x="2207895" y="1271905"/>
            <a:ext cx="7722870" cy="4314825"/>
          </a:xfrm>
          <a:prstGeom prst="rect">
            <a:avLst/>
          </a:prstGeom>
          <a:noFill/>
          <a:ln w="9525">
            <a:noFill/>
          </a:ln>
        </p:spPr>
      </p:pic>
      <p:sp>
        <p:nvSpPr>
          <p:cNvPr id="9" name="文本框 8"/>
          <p:cNvSpPr txBox="1"/>
          <p:nvPr/>
        </p:nvSpPr>
        <p:spPr>
          <a:xfrm>
            <a:off x="3863975" y="5661025"/>
            <a:ext cx="2268855" cy="368300"/>
          </a:xfrm>
          <a:prstGeom prst="rect">
            <a:avLst/>
          </a:prstGeom>
          <a:noFill/>
        </p:spPr>
        <p:txBody>
          <a:bodyPr wrap="square" rtlCol="0">
            <a:spAutoFit/>
          </a:bodyPr>
          <a:p>
            <a:r>
              <a:rPr lang="zh-CN" altLang="en-US"/>
              <a:t>图5-3 数模转换电路</a:t>
            </a:r>
            <a:endParaRPr lang="zh-CN"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智能窗帘</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5.6</a:t>
            </a:r>
            <a:endParaRPr lang="en-US" altLang="zh-CN" sz="4000" dirty="0"/>
          </a:p>
        </p:txBody>
      </p:sp>
      <p:sp>
        <p:nvSpPr>
          <p:cNvPr id="23" name="矩形 22"/>
          <p:cNvSpPr/>
          <p:nvPr/>
        </p:nvSpPr>
        <p:spPr>
          <a:xfrm>
            <a:off x="0" y="909320"/>
            <a:ext cx="12211685" cy="17532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当光照强度到达一定值发生改变时，电机工作，此时，LED1（BLUE）亮起；同理，当声音传感器判断声音大小到达一定值时，</a:t>
            </a:r>
            <a:r>
              <a:rPr sz="2400">
                <a:latin typeface="+mj-ea"/>
                <a:ea typeface="+mj-ea"/>
                <a:cs typeface="+mj-ea"/>
                <a:sym typeface="+mn-ea"/>
              </a:rPr>
              <a:t>电机工作</a:t>
            </a:r>
            <a:r>
              <a:rPr lang="zh-CN" sz="2400">
                <a:latin typeface="+mj-ea"/>
                <a:ea typeface="+mj-ea"/>
                <a:cs typeface="+mj-ea"/>
                <a:sym typeface="+mn-ea"/>
              </a:rPr>
              <a:t>时</a:t>
            </a:r>
            <a:r>
              <a:rPr sz="2400">
                <a:latin typeface="+mj-ea"/>
                <a:ea typeface="+mj-ea"/>
                <a:cs typeface="+mj-ea"/>
                <a:sym typeface="+mn-ea"/>
              </a:rPr>
              <a:t>，</a:t>
            </a:r>
            <a:r>
              <a:rPr sz="2400">
                <a:latin typeface="+mj-ea"/>
                <a:ea typeface="+mj-ea"/>
                <a:cs typeface="+mj-ea"/>
                <a:sym typeface="+mn-ea"/>
              </a:rPr>
              <a:t>LED2（GREEN）亮起。电机转动结束，LED灯熄灭。</a:t>
            </a:r>
            <a:r>
              <a:rPr lang="zh-CN" sz="2400">
                <a:latin typeface="+mj-ea"/>
                <a:ea typeface="+mj-ea"/>
                <a:cs typeface="+mj-ea"/>
                <a:sym typeface="+mn-ea"/>
              </a:rPr>
              <a:t>工作指示灯</a:t>
            </a:r>
            <a:r>
              <a:rPr sz="2400">
                <a:latin typeface="+mj-ea"/>
                <a:ea typeface="+mj-ea"/>
                <a:cs typeface="+mj-ea"/>
                <a:sym typeface="+mn-ea"/>
              </a:rPr>
              <a:t>如图5-93 所示。</a:t>
            </a:r>
            <a:endParaRPr sz="2400">
              <a:latin typeface="+mj-ea"/>
              <a:ea typeface="+mj-ea"/>
              <a:cs typeface="+mj-ea"/>
              <a:sym typeface="+mn-ea"/>
            </a:endParaRPr>
          </a:p>
        </p:txBody>
      </p:sp>
      <p:sp>
        <p:nvSpPr>
          <p:cNvPr id="4" name="文本框 3"/>
          <p:cNvSpPr txBox="1"/>
          <p:nvPr/>
        </p:nvSpPr>
        <p:spPr>
          <a:xfrm>
            <a:off x="5088255" y="5876925"/>
            <a:ext cx="2094230" cy="368300"/>
          </a:xfrm>
          <a:prstGeom prst="rect">
            <a:avLst/>
          </a:prstGeom>
          <a:noFill/>
        </p:spPr>
        <p:txBody>
          <a:bodyPr wrap="square" rtlCol="0">
            <a:spAutoFit/>
          </a:bodyPr>
          <a:p>
            <a:pPr algn="l">
              <a:buClrTx/>
              <a:buSzTx/>
              <a:buFontTx/>
            </a:pPr>
            <a:r>
              <a:rPr>
                <a:sym typeface="+mn-ea"/>
              </a:rPr>
              <a:t>图5-93 工作指示灯</a:t>
            </a:r>
            <a:endParaRPr>
              <a:sym typeface="+mn-ea"/>
            </a:endParaRPr>
          </a:p>
        </p:txBody>
      </p:sp>
      <p:pic>
        <p:nvPicPr>
          <p:cNvPr id="87" name="图片 30"/>
          <p:cNvPicPr>
            <a:picLocks noChangeAspect="1"/>
          </p:cNvPicPr>
          <p:nvPr/>
        </p:nvPicPr>
        <p:blipFill>
          <a:blip r:embed="rId1">
            <a:lum bright="12000" contrast="12000"/>
          </a:blip>
          <a:srcRect l="4240" t="6074" r="1662" b="9457"/>
          <a:stretch>
            <a:fillRect/>
          </a:stretch>
        </p:blipFill>
        <p:spPr>
          <a:xfrm>
            <a:off x="2051685" y="3429000"/>
            <a:ext cx="8088630" cy="2251710"/>
          </a:xfrm>
          <a:prstGeom prst="rect">
            <a:avLst/>
          </a:prstGeom>
          <a:noFill/>
          <a:ln w="9525">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智能窗帘</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5.6</a:t>
            </a:r>
            <a:endParaRPr lang="en-US" altLang="zh-CN" sz="4000" dirty="0"/>
          </a:p>
        </p:txBody>
      </p:sp>
      <p:sp>
        <p:nvSpPr>
          <p:cNvPr id="23" name="矩形 22"/>
          <p:cNvSpPr/>
          <p:nvPr/>
        </p:nvSpPr>
        <p:spPr>
          <a:xfrm>
            <a:off x="-24765" y="980440"/>
            <a:ext cx="12211685" cy="230695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可视化程序设计</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利用P</a:t>
            </a:r>
            <a:r>
              <a:rPr lang="en-US" altLang="zh-CN" sz="2400">
                <a:latin typeface="+mj-ea"/>
                <a:ea typeface="+mj-ea"/>
                <a:cs typeface="+mj-ea"/>
                <a:sym typeface="+mn-ea"/>
              </a:rPr>
              <a:t>roteus</a:t>
            </a:r>
            <a:r>
              <a:rPr lang="zh-CN" sz="2400">
                <a:latin typeface="+mj-ea"/>
                <a:ea typeface="+mj-ea"/>
                <a:cs typeface="+mj-ea"/>
                <a:sym typeface="+mn-ea"/>
              </a:rPr>
              <a:t>可视化软件编写流程图。</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1.主程序设计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主程序结构框图如图5-94 所示。主程序可视化流程图如图5-95 所示。</a:t>
            </a:r>
            <a:endParaRPr sz="2400">
              <a:latin typeface="+mj-ea"/>
              <a:ea typeface="+mj-ea"/>
              <a:cs typeface="+mj-ea"/>
              <a:sym typeface="+mn-ea"/>
            </a:endParaRPr>
          </a:p>
        </p:txBody>
      </p:sp>
      <p:pic>
        <p:nvPicPr>
          <p:cNvPr id="4" name="图片 3" descr="343638353633323b343638353930383bb5e7c4d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9380" y="1052195"/>
            <a:ext cx="576000" cy="57600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智能窗帘</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5.6</a:t>
            </a:r>
            <a:endParaRPr lang="en-US" altLang="zh-CN" sz="4000" dirty="0"/>
          </a:p>
        </p:txBody>
      </p:sp>
      <p:graphicFrame>
        <p:nvGraphicFramePr>
          <p:cNvPr id="4" name="对象 -2147482601"/>
          <p:cNvGraphicFramePr/>
          <p:nvPr/>
        </p:nvGraphicFramePr>
        <p:xfrm>
          <a:off x="-24765" y="980440"/>
          <a:ext cx="5866130" cy="5279390"/>
        </p:xfrm>
        <a:graphic>
          <a:graphicData uri="http://schemas.openxmlformats.org/presentationml/2006/ole">
            <mc:AlternateContent xmlns:mc="http://schemas.openxmlformats.org/markup-compatibility/2006">
              <mc:Choice xmlns:v="urn:schemas-microsoft-com:vml" Requires="v">
                <p:oleObj spid="_x0000_s3076" name="" r:id="rId1" imgW="6273800" imgH="6731000" progId="Visio.Drawing.11">
                  <p:embed/>
                </p:oleObj>
              </mc:Choice>
              <mc:Fallback>
                <p:oleObj name="" r:id="rId1" imgW="6273800" imgH="6731000" progId="Visio.Drawing.11">
                  <p:embed/>
                  <p:pic>
                    <p:nvPicPr>
                      <p:cNvPr id="0" name="图片 3075"/>
                      <p:cNvPicPr/>
                      <p:nvPr/>
                    </p:nvPicPr>
                    <p:blipFill>
                      <a:blip r:embed="rId2"/>
                      <a:stretch>
                        <a:fillRect/>
                      </a:stretch>
                    </p:blipFill>
                    <p:spPr>
                      <a:xfrm>
                        <a:off x="-24765" y="980440"/>
                        <a:ext cx="5866130" cy="5279390"/>
                      </a:xfrm>
                      <a:prstGeom prst="rect">
                        <a:avLst/>
                      </a:prstGeom>
                      <a:noFill/>
                      <a:ln w="38100">
                        <a:noFill/>
                        <a:miter/>
                      </a:ln>
                    </p:spPr>
                  </p:pic>
                </p:oleObj>
              </mc:Fallback>
            </mc:AlternateContent>
          </a:graphicData>
        </a:graphic>
      </p:graphicFrame>
      <p:pic>
        <p:nvPicPr>
          <p:cNvPr id="77" name="图片 77"/>
          <p:cNvPicPr>
            <a:picLocks noChangeAspect="1" noChangeArrowheads="1"/>
          </p:cNvPicPr>
          <p:nvPr/>
        </p:nvPicPr>
        <p:blipFill>
          <a:blip r:embed="rId3"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a:xfrm>
            <a:off x="6185535" y="1052195"/>
            <a:ext cx="6006465" cy="5207000"/>
          </a:xfrm>
          <a:prstGeom prst="rect">
            <a:avLst/>
          </a:prstGeom>
          <a:noFill/>
          <a:ln>
            <a:noFill/>
          </a:ln>
        </p:spPr>
      </p:pic>
      <p:sp>
        <p:nvSpPr>
          <p:cNvPr id="5" name="文本框 4"/>
          <p:cNvSpPr txBox="1"/>
          <p:nvPr/>
        </p:nvSpPr>
        <p:spPr>
          <a:xfrm>
            <a:off x="1604010" y="6308725"/>
            <a:ext cx="2607945" cy="368300"/>
          </a:xfrm>
          <a:prstGeom prst="rect">
            <a:avLst/>
          </a:prstGeom>
          <a:noFill/>
        </p:spPr>
        <p:txBody>
          <a:bodyPr wrap="square" rtlCol="0">
            <a:spAutoFit/>
          </a:bodyPr>
          <a:p>
            <a:r>
              <a:rPr lang="zh-CN" altLang="en-US"/>
              <a:t>图5-94 主程序结构框图</a:t>
            </a:r>
            <a:endParaRPr lang="zh-CN" altLang="en-US"/>
          </a:p>
        </p:txBody>
      </p:sp>
      <p:sp>
        <p:nvSpPr>
          <p:cNvPr id="7" name="文本框 6"/>
          <p:cNvSpPr txBox="1"/>
          <p:nvPr/>
        </p:nvSpPr>
        <p:spPr>
          <a:xfrm>
            <a:off x="7679690" y="6352540"/>
            <a:ext cx="3013710" cy="368300"/>
          </a:xfrm>
          <a:prstGeom prst="rect">
            <a:avLst/>
          </a:prstGeom>
          <a:noFill/>
        </p:spPr>
        <p:txBody>
          <a:bodyPr wrap="square" rtlCol="0">
            <a:spAutoFit/>
          </a:bodyPr>
          <a:p>
            <a:r>
              <a:rPr lang="zh-CN" altLang="en-US"/>
              <a:t>图5-95 主程序可视化流程图</a:t>
            </a:r>
            <a:endParaRPr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智能窗帘</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5.6</a:t>
            </a:r>
            <a:endParaRPr lang="en-US" altLang="zh-CN" sz="4000" dirty="0"/>
          </a:p>
        </p:txBody>
      </p:sp>
      <p:sp>
        <p:nvSpPr>
          <p:cNvPr id="23" name="矩形 22"/>
          <p:cNvSpPr/>
          <p:nvPr/>
        </p:nvSpPr>
        <p:spPr>
          <a:xfrm>
            <a:off x="-24765" y="980440"/>
            <a:ext cx="12211685" cy="11988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2</a:t>
            </a:r>
            <a:r>
              <a:rPr sz="2400">
                <a:latin typeface="+mj-ea"/>
                <a:ea typeface="+mj-ea"/>
                <a:cs typeface="+mj-ea"/>
                <a:sym typeface="+mn-ea"/>
              </a:rPr>
              <a:t>.</a:t>
            </a:r>
            <a:r>
              <a:rPr sz="2400">
                <a:latin typeface="+mj-ea"/>
                <a:ea typeface="+mj-ea"/>
                <a:cs typeface="+mj-ea"/>
                <a:sym typeface="+mn-ea"/>
              </a:rPr>
              <a:t>光强子程序</a:t>
            </a:r>
            <a:r>
              <a:rPr sz="2400">
                <a:latin typeface="+mj-ea"/>
                <a:ea typeface="+mj-ea"/>
                <a:cs typeface="+mj-ea"/>
                <a:sym typeface="+mn-ea"/>
              </a:rPr>
              <a:t>设计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光强子程序结构框如图5-96 所示。光强子程序可视化流程图如图5-97 所示。</a:t>
            </a:r>
            <a:endParaRPr sz="2400">
              <a:latin typeface="+mj-ea"/>
              <a:ea typeface="+mj-ea"/>
              <a:cs typeface="+mj-ea"/>
              <a:sym typeface="+mn-ea"/>
            </a:endParaRPr>
          </a:p>
        </p:txBody>
      </p:sp>
      <p:graphicFrame>
        <p:nvGraphicFramePr>
          <p:cNvPr id="4" name="对象 -2147482600"/>
          <p:cNvGraphicFramePr/>
          <p:nvPr/>
        </p:nvGraphicFramePr>
        <p:xfrm>
          <a:off x="335280" y="2179320"/>
          <a:ext cx="4552950" cy="4150995"/>
        </p:xfrm>
        <a:graphic>
          <a:graphicData uri="http://schemas.openxmlformats.org/presentationml/2006/ole">
            <mc:AlternateContent xmlns:mc="http://schemas.openxmlformats.org/markup-compatibility/2006">
              <mc:Choice xmlns:v="urn:schemas-microsoft-com:vml" Requires="v">
                <p:oleObj spid="_x0000_s3076" name="" r:id="rId1" imgW="4927600" imgH="7073900" progId="Visio.Drawing.11">
                  <p:embed/>
                </p:oleObj>
              </mc:Choice>
              <mc:Fallback>
                <p:oleObj name="" r:id="rId1" imgW="4927600" imgH="7073900" progId="Visio.Drawing.11">
                  <p:embed/>
                  <p:pic>
                    <p:nvPicPr>
                      <p:cNvPr id="0" name="图片 3075"/>
                      <p:cNvPicPr/>
                      <p:nvPr/>
                    </p:nvPicPr>
                    <p:blipFill>
                      <a:blip r:embed="rId2"/>
                      <a:stretch>
                        <a:fillRect/>
                      </a:stretch>
                    </p:blipFill>
                    <p:spPr>
                      <a:xfrm>
                        <a:off x="335280" y="2179320"/>
                        <a:ext cx="4552950" cy="4150995"/>
                      </a:xfrm>
                      <a:prstGeom prst="rect">
                        <a:avLst/>
                      </a:prstGeom>
                      <a:noFill/>
                      <a:ln w="38100">
                        <a:noFill/>
                        <a:miter/>
                      </a:ln>
                    </p:spPr>
                  </p:pic>
                </p:oleObj>
              </mc:Fallback>
            </mc:AlternateContent>
          </a:graphicData>
        </a:graphic>
      </p:graphicFrame>
      <p:sp>
        <p:nvSpPr>
          <p:cNvPr id="5" name="文本框 4"/>
          <p:cNvSpPr txBox="1"/>
          <p:nvPr/>
        </p:nvSpPr>
        <p:spPr>
          <a:xfrm>
            <a:off x="1101090" y="6381115"/>
            <a:ext cx="3021330" cy="368300"/>
          </a:xfrm>
          <a:prstGeom prst="rect">
            <a:avLst/>
          </a:prstGeom>
          <a:noFill/>
        </p:spPr>
        <p:txBody>
          <a:bodyPr wrap="square" rtlCol="0">
            <a:spAutoFit/>
          </a:bodyPr>
          <a:p>
            <a:r>
              <a:rPr lang="zh-CN" altLang="en-US"/>
              <a:t>图5-96 光强子程序结构框图</a:t>
            </a:r>
            <a:endParaRPr lang="zh-CN" altLang="en-US"/>
          </a:p>
        </p:txBody>
      </p:sp>
      <p:pic>
        <p:nvPicPr>
          <p:cNvPr id="28" name="图片 33"/>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023610" y="2179320"/>
            <a:ext cx="3421380" cy="4131310"/>
          </a:xfrm>
          <a:prstGeom prst="rect">
            <a:avLst/>
          </a:prstGeom>
          <a:noFill/>
          <a:ln w="9525">
            <a:noFill/>
          </a:ln>
        </p:spPr>
      </p:pic>
      <p:sp>
        <p:nvSpPr>
          <p:cNvPr id="7" name="文本框 6"/>
          <p:cNvSpPr txBox="1"/>
          <p:nvPr/>
        </p:nvSpPr>
        <p:spPr>
          <a:xfrm>
            <a:off x="6240145" y="6381115"/>
            <a:ext cx="3731260" cy="368300"/>
          </a:xfrm>
          <a:prstGeom prst="rect">
            <a:avLst/>
          </a:prstGeom>
          <a:noFill/>
        </p:spPr>
        <p:txBody>
          <a:bodyPr wrap="square" rtlCol="0">
            <a:spAutoFit/>
          </a:bodyPr>
          <a:p>
            <a:pPr algn="l">
              <a:buClrTx/>
              <a:buSzTx/>
              <a:buFontTx/>
            </a:pPr>
            <a:r>
              <a:rPr lang="zh-CN" altLang="en-US"/>
              <a:t>图5-97 </a:t>
            </a:r>
            <a:r>
              <a:rPr lang="zh-CN" altLang="en-US">
                <a:sym typeface="+mn-ea"/>
              </a:rPr>
              <a:t>光强子程序可视化流程图</a:t>
            </a:r>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智能窗帘</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5.6</a:t>
            </a:r>
            <a:endParaRPr lang="en-US" altLang="zh-CN" sz="4000" dirty="0"/>
          </a:p>
        </p:txBody>
      </p:sp>
      <p:sp>
        <p:nvSpPr>
          <p:cNvPr id="23" name="矩形 22"/>
          <p:cNvSpPr/>
          <p:nvPr/>
        </p:nvSpPr>
        <p:spPr>
          <a:xfrm>
            <a:off x="-24765" y="980440"/>
            <a:ext cx="12211685" cy="11988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3</a:t>
            </a:r>
            <a:r>
              <a:rPr sz="2400">
                <a:latin typeface="+mj-ea"/>
                <a:ea typeface="+mj-ea"/>
                <a:cs typeface="+mj-ea"/>
                <a:sym typeface="+mn-ea"/>
              </a:rPr>
              <a:t>.</a:t>
            </a:r>
            <a:r>
              <a:rPr sz="2400">
                <a:latin typeface="+mj-ea"/>
                <a:ea typeface="+mj-ea"/>
                <a:cs typeface="+mj-ea"/>
                <a:sym typeface="+mn-ea"/>
              </a:rPr>
              <a:t>电机控制</a:t>
            </a:r>
            <a:r>
              <a:rPr sz="2400">
                <a:latin typeface="+mj-ea"/>
                <a:ea typeface="+mj-ea"/>
                <a:cs typeface="+mj-ea"/>
                <a:sym typeface="+mn-ea"/>
              </a:rPr>
              <a:t>程序</a:t>
            </a:r>
            <a:r>
              <a:rPr sz="2400">
                <a:latin typeface="+mj-ea"/>
                <a:ea typeface="+mj-ea"/>
                <a:cs typeface="+mj-ea"/>
                <a:sym typeface="+mn-ea"/>
              </a:rPr>
              <a:t>设计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电机控制</a:t>
            </a:r>
            <a:r>
              <a:rPr lang="zh-CN" sz="2400">
                <a:latin typeface="+mj-ea"/>
                <a:ea typeface="+mj-ea"/>
                <a:cs typeface="+mj-ea"/>
                <a:sym typeface="+mn-ea"/>
              </a:rPr>
              <a:t>程序</a:t>
            </a:r>
            <a:r>
              <a:rPr sz="2400">
                <a:latin typeface="+mj-ea"/>
                <a:ea typeface="+mj-ea"/>
                <a:cs typeface="+mj-ea"/>
                <a:sym typeface="+mn-ea"/>
              </a:rPr>
              <a:t>结构框图如图5-98 所示。电机控制程序可视化</a:t>
            </a:r>
            <a:r>
              <a:rPr lang="zh-CN" sz="2400">
                <a:latin typeface="+mj-ea"/>
                <a:ea typeface="+mj-ea"/>
                <a:cs typeface="+mj-ea"/>
                <a:sym typeface="+mn-ea"/>
              </a:rPr>
              <a:t>流程图</a:t>
            </a:r>
            <a:r>
              <a:rPr sz="2400">
                <a:latin typeface="+mj-ea"/>
                <a:ea typeface="+mj-ea"/>
                <a:cs typeface="+mj-ea"/>
                <a:sym typeface="+mn-ea"/>
              </a:rPr>
              <a:t>如图5-99 所示。</a:t>
            </a:r>
            <a:endParaRPr sz="2400">
              <a:latin typeface="+mj-ea"/>
              <a:ea typeface="+mj-ea"/>
              <a:cs typeface="+mj-ea"/>
              <a:sym typeface="+mn-ea"/>
            </a:endParaRPr>
          </a:p>
        </p:txBody>
      </p:sp>
      <p:sp>
        <p:nvSpPr>
          <p:cNvPr id="5" name="文本框 4"/>
          <p:cNvSpPr txBox="1"/>
          <p:nvPr/>
        </p:nvSpPr>
        <p:spPr>
          <a:xfrm>
            <a:off x="1101090" y="6381115"/>
            <a:ext cx="3345180" cy="368300"/>
          </a:xfrm>
          <a:prstGeom prst="rect">
            <a:avLst/>
          </a:prstGeom>
          <a:noFill/>
        </p:spPr>
        <p:txBody>
          <a:bodyPr wrap="square" rtlCol="0">
            <a:spAutoFit/>
          </a:bodyPr>
          <a:p>
            <a:r>
              <a:rPr lang="zh-CN" altLang="en-US"/>
              <a:t>图5-98 电机控制程序结构框图</a:t>
            </a:r>
            <a:endParaRPr lang="zh-CN" altLang="en-US"/>
          </a:p>
        </p:txBody>
      </p:sp>
      <p:sp>
        <p:nvSpPr>
          <p:cNvPr id="7" name="文本框 6"/>
          <p:cNvSpPr txBox="1"/>
          <p:nvPr/>
        </p:nvSpPr>
        <p:spPr>
          <a:xfrm>
            <a:off x="6456045" y="6381115"/>
            <a:ext cx="3751580" cy="368300"/>
          </a:xfrm>
          <a:prstGeom prst="rect">
            <a:avLst/>
          </a:prstGeom>
          <a:noFill/>
        </p:spPr>
        <p:txBody>
          <a:bodyPr wrap="square" rtlCol="0">
            <a:spAutoFit/>
          </a:bodyPr>
          <a:p>
            <a:r>
              <a:rPr lang="zh-CN" altLang="en-US">
                <a:latin typeface="+mn-ea"/>
                <a:cs typeface="+mn-ea"/>
              </a:rPr>
              <a:t>图5-99</a:t>
            </a:r>
            <a:r>
              <a:rPr lang="en-US" altLang="zh-CN">
                <a:latin typeface="+mn-ea"/>
                <a:cs typeface="+mn-ea"/>
              </a:rPr>
              <a:t> </a:t>
            </a:r>
            <a:r>
              <a:rPr lang="zh-CN" altLang="en-US">
                <a:latin typeface="+mn-ea"/>
                <a:cs typeface="+mn-ea"/>
              </a:rPr>
              <a:t> </a:t>
            </a:r>
            <a:r>
              <a:rPr>
                <a:latin typeface="+mn-ea"/>
                <a:cs typeface="+mn-ea"/>
                <a:sym typeface="+mn-ea"/>
              </a:rPr>
              <a:t>电机控制程序可视化</a:t>
            </a:r>
            <a:r>
              <a:rPr lang="zh-CN">
                <a:latin typeface="+mn-ea"/>
                <a:cs typeface="+mn-ea"/>
                <a:sym typeface="+mn-ea"/>
              </a:rPr>
              <a:t>流程图</a:t>
            </a:r>
            <a:endParaRPr lang="zh-CN" altLang="en-US">
              <a:latin typeface="+mn-ea"/>
              <a:cs typeface="+mn-ea"/>
            </a:endParaRPr>
          </a:p>
        </p:txBody>
      </p:sp>
      <p:graphicFrame>
        <p:nvGraphicFramePr>
          <p:cNvPr id="4" name="对象 -2147482599"/>
          <p:cNvGraphicFramePr/>
          <p:nvPr/>
        </p:nvGraphicFramePr>
        <p:xfrm>
          <a:off x="598170" y="2178685"/>
          <a:ext cx="4723765" cy="4171950"/>
        </p:xfrm>
        <a:graphic>
          <a:graphicData uri="http://schemas.openxmlformats.org/presentationml/2006/ole">
            <mc:AlternateContent xmlns:mc="http://schemas.openxmlformats.org/markup-compatibility/2006">
              <mc:Choice xmlns:v="urn:schemas-microsoft-com:vml" Requires="v">
                <p:oleObj spid="_x0000_s8" name="" r:id="rId1" imgW="3594100" imgH="2489200" progId="Visio.Drawing.11">
                  <p:embed/>
                </p:oleObj>
              </mc:Choice>
              <mc:Fallback>
                <p:oleObj name="" r:id="rId1" imgW="3594100" imgH="2489200" progId="Visio.Drawing.11">
                  <p:embed/>
                  <p:pic>
                    <p:nvPicPr>
                      <p:cNvPr id="0" name="图片 7"/>
                      <p:cNvPicPr/>
                      <p:nvPr/>
                    </p:nvPicPr>
                    <p:blipFill>
                      <a:blip r:embed="rId2"/>
                      <a:stretch>
                        <a:fillRect/>
                      </a:stretch>
                    </p:blipFill>
                    <p:spPr>
                      <a:xfrm>
                        <a:off x="598170" y="2178685"/>
                        <a:ext cx="4723765" cy="4171950"/>
                      </a:xfrm>
                      <a:prstGeom prst="rect">
                        <a:avLst/>
                      </a:prstGeom>
                      <a:noFill/>
                      <a:ln w="38100">
                        <a:noFill/>
                        <a:miter/>
                      </a:ln>
                    </p:spPr>
                  </p:pic>
                </p:oleObj>
              </mc:Fallback>
            </mc:AlternateContent>
          </a:graphicData>
        </a:graphic>
      </p:graphicFrame>
      <p:pic>
        <p:nvPicPr>
          <p:cNvPr id="79" name="图片 79"/>
          <p:cNvPicPr>
            <a:picLocks noChangeAspect="1" noChangeArrowheads="1"/>
          </p:cNvPicPr>
          <p:nvPr/>
        </p:nvPicPr>
        <p:blipFill>
          <a:blip r:embed="rId3"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a:xfrm>
            <a:off x="6337935" y="2204085"/>
            <a:ext cx="3990975" cy="418528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智能窗帘</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5.6</a:t>
            </a:r>
            <a:endParaRPr lang="en-US" altLang="zh-CN" sz="4000" dirty="0"/>
          </a:p>
        </p:txBody>
      </p:sp>
      <p:sp>
        <p:nvSpPr>
          <p:cNvPr id="23" name="矩形 22"/>
          <p:cNvSpPr/>
          <p:nvPr/>
        </p:nvSpPr>
        <p:spPr>
          <a:xfrm>
            <a:off x="-24765" y="980440"/>
            <a:ext cx="5443220" cy="230695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4</a:t>
            </a:r>
            <a:r>
              <a:rPr sz="2400">
                <a:latin typeface="+mj-ea"/>
                <a:ea typeface="+mj-ea"/>
                <a:cs typeface="+mj-ea"/>
                <a:sym typeface="+mn-ea"/>
              </a:rPr>
              <a:t>.</a:t>
            </a:r>
            <a:r>
              <a:rPr sz="2400">
                <a:latin typeface="+mj-ea"/>
                <a:ea typeface="+mj-ea"/>
                <a:cs typeface="+mj-ea"/>
                <a:sym typeface="+mn-ea"/>
              </a:rPr>
              <a:t>声音控制子程序</a:t>
            </a:r>
            <a:r>
              <a:rPr sz="2400">
                <a:latin typeface="+mj-ea"/>
                <a:ea typeface="+mj-ea"/>
                <a:cs typeface="+mj-ea"/>
                <a:sym typeface="+mn-ea"/>
              </a:rPr>
              <a:t>设计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声音控制子程序结构框图如图5-100 所示。声音控制子程序可视化流程图如图5-101 所示。</a:t>
            </a:r>
            <a:endParaRPr sz="2400">
              <a:latin typeface="+mj-ea"/>
              <a:ea typeface="+mj-ea"/>
              <a:cs typeface="+mj-ea"/>
              <a:sym typeface="+mn-ea"/>
            </a:endParaRPr>
          </a:p>
        </p:txBody>
      </p:sp>
      <p:sp>
        <p:nvSpPr>
          <p:cNvPr id="7" name="文本框 6"/>
          <p:cNvSpPr txBox="1"/>
          <p:nvPr/>
        </p:nvSpPr>
        <p:spPr>
          <a:xfrm>
            <a:off x="6456045" y="6381115"/>
            <a:ext cx="3751580" cy="368300"/>
          </a:xfrm>
          <a:prstGeom prst="rect">
            <a:avLst/>
          </a:prstGeom>
          <a:noFill/>
        </p:spPr>
        <p:txBody>
          <a:bodyPr wrap="square" rtlCol="0">
            <a:spAutoFit/>
          </a:bodyPr>
          <a:p>
            <a:r>
              <a:rPr>
                <a:latin typeface="+mn-ea"/>
                <a:cs typeface="+mn-ea"/>
              </a:rPr>
              <a:t>图5-100 声音控制子程序结构框图</a:t>
            </a:r>
            <a:endParaRPr>
              <a:latin typeface="+mn-ea"/>
              <a:cs typeface="+mn-ea"/>
            </a:endParaRPr>
          </a:p>
        </p:txBody>
      </p:sp>
      <p:pic>
        <p:nvPicPr>
          <p:cNvPr id="9" name="图片 8"/>
          <p:cNvPicPr>
            <a:picLocks noChangeAspect="1"/>
          </p:cNvPicPr>
          <p:nvPr/>
        </p:nvPicPr>
        <p:blipFill>
          <a:blip r:embed="rId1">
            <a:clrChange>
              <a:clrFrom>
                <a:srgbClr val="FFFFFF">
                  <a:alpha val="100000"/>
                </a:srgbClr>
              </a:clrFrom>
              <a:clrTo>
                <a:srgbClr val="FFFFFF">
                  <a:alpha val="100000"/>
                  <a:alpha val="0"/>
                </a:srgbClr>
              </a:clrTo>
            </a:clrChange>
          </a:blip>
          <a:srcRect l="1511" t="5308"/>
          <a:stretch>
            <a:fillRect/>
          </a:stretch>
        </p:blipFill>
        <p:spPr>
          <a:xfrm>
            <a:off x="5735955" y="958850"/>
            <a:ext cx="6035040" cy="543242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智能窗帘</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5.6</a:t>
            </a:r>
            <a:endParaRPr lang="en-US" altLang="zh-CN" sz="4000" dirty="0"/>
          </a:p>
        </p:txBody>
      </p:sp>
      <p:sp>
        <p:nvSpPr>
          <p:cNvPr id="7" name="文本框 6"/>
          <p:cNvSpPr txBox="1"/>
          <p:nvPr/>
        </p:nvSpPr>
        <p:spPr>
          <a:xfrm>
            <a:off x="4001135" y="6381115"/>
            <a:ext cx="4189095" cy="368300"/>
          </a:xfrm>
          <a:prstGeom prst="rect">
            <a:avLst/>
          </a:prstGeom>
          <a:noFill/>
        </p:spPr>
        <p:txBody>
          <a:bodyPr wrap="square" rtlCol="0">
            <a:spAutoFit/>
          </a:bodyPr>
          <a:p>
            <a:r>
              <a:rPr>
                <a:latin typeface="+mn-ea"/>
                <a:cs typeface="+mn-ea"/>
              </a:rPr>
              <a:t>图5-101 声音</a:t>
            </a:r>
            <a:r>
              <a:rPr lang="zh-CN">
                <a:latin typeface="+mn-ea"/>
                <a:cs typeface="+mn-ea"/>
              </a:rPr>
              <a:t>控制子程序可视化</a:t>
            </a:r>
            <a:r>
              <a:rPr>
                <a:latin typeface="+mn-ea"/>
                <a:cs typeface="+mn-ea"/>
              </a:rPr>
              <a:t>流程图</a:t>
            </a:r>
            <a:endParaRPr>
              <a:latin typeface="+mn-ea"/>
              <a:cs typeface="+mn-ea"/>
            </a:endParaRPr>
          </a:p>
        </p:txBody>
      </p:sp>
      <p:pic>
        <p:nvPicPr>
          <p:cNvPr id="82" name="图片 82"/>
          <p:cNvPicPr>
            <a:picLocks noChangeAspect="1" noChangeArrowheads="1"/>
          </p:cNvPicPr>
          <p:nvPr/>
        </p:nvPicPr>
        <p:blipFill>
          <a:blip r:embed="rId1"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a:xfrm>
            <a:off x="3362325" y="1052195"/>
            <a:ext cx="5467985" cy="532193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智能窗帘</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5.6</a:t>
            </a:r>
            <a:endParaRPr lang="en-US" altLang="zh-CN" sz="4000" dirty="0"/>
          </a:p>
        </p:txBody>
      </p:sp>
      <p:sp>
        <p:nvSpPr>
          <p:cNvPr id="23" name="矩形 22"/>
          <p:cNvSpPr/>
          <p:nvPr/>
        </p:nvSpPr>
        <p:spPr>
          <a:xfrm>
            <a:off x="-24765" y="980440"/>
            <a:ext cx="12186285" cy="230695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总结：</a:t>
            </a:r>
            <a:r>
              <a:rPr sz="2400">
                <a:latin typeface="+mj-ea"/>
                <a:ea typeface="+mj-ea"/>
                <a:cs typeface="+mj-ea"/>
                <a:sym typeface="+mn-ea"/>
              </a:rPr>
              <a:t>该项目以提升家居生活的便捷性和舒适性为目的</a:t>
            </a:r>
            <a:r>
              <a:rPr lang="zh-CN" sz="2400">
                <a:latin typeface="+mj-ea"/>
                <a:ea typeface="+mj-ea"/>
                <a:cs typeface="+mj-ea"/>
                <a:sym typeface="+mn-ea"/>
              </a:rPr>
              <a:t>，</a:t>
            </a:r>
            <a:r>
              <a:rPr sz="2400">
                <a:latin typeface="+mj-ea"/>
                <a:ea typeface="+mj-ea"/>
                <a:cs typeface="+mj-ea"/>
                <a:sym typeface="+mn-ea"/>
              </a:rPr>
              <a:t>研究设计了一种基于声光传感器控制的智能窗帘，能够依据声音大小和光照强度实现窗帘的自动开闭，帮助人们及时地做出防御措施，旨在实现窗帘的自动化和智能化，以便让人们的生活更便捷</a:t>
            </a:r>
            <a:r>
              <a:rPr lang="zh-CN" sz="2400">
                <a:latin typeface="+mj-ea"/>
                <a:ea typeface="+mj-ea"/>
                <a:cs typeface="+mj-ea"/>
                <a:sym typeface="+mn-ea"/>
              </a:rPr>
              <a:t>、</a:t>
            </a:r>
            <a:r>
              <a:rPr sz="2400">
                <a:latin typeface="+mj-ea"/>
                <a:ea typeface="+mj-ea"/>
                <a:cs typeface="+mj-ea"/>
                <a:sym typeface="+mn-ea"/>
              </a:rPr>
              <a:t>更有效率，在可靠性和实时性等方面具有实用价值。</a:t>
            </a:r>
            <a:endParaRPr sz="2400">
              <a:latin typeface="+mj-ea"/>
              <a:ea typeface="+mj-ea"/>
              <a:cs typeface="+mj-ea"/>
              <a:sym typeface="+mn-e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253355" y="2421255"/>
            <a:ext cx="1660525" cy="1008380"/>
          </a:xfrm>
        </p:spPr>
        <p:txBody>
          <a:bodyPr/>
          <a:p>
            <a:r>
              <a:rPr lang="en-US" altLang="zh-CN"/>
              <a:t>5.7</a:t>
            </a:r>
            <a:endParaRPr lang="en-US" altLang="zh-CN"/>
          </a:p>
        </p:txBody>
      </p:sp>
      <p:sp>
        <p:nvSpPr>
          <p:cNvPr id="4" name="文本占位符 3"/>
          <p:cNvSpPr>
            <a:spLocks noGrp="1"/>
          </p:cNvSpPr>
          <p:nvPr>
            <p:ph type="body" sz="quarter" idx="12"/>
          </p:nvPr>
        </p:nvSpPr>
        <p:spPr>
          <a:xfrm>
            <a:off x="3280410" y="4436745"/>
            <a:ext cx="5606415" cy="706755"/>
          </a:xfrm>
        </p:spPr>
        <p:txBody>
          <a:bodyPr/>
          <a:p>
            <a:r>
              <a:rPr lang="zh-CN" altLang="en-US"/>
              <a:t>新型交通灯</a:t>
            </a:r>
            <a:endParaRPr lang="zh-CN"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sp>
        <p:nvSpPr>
          <p:cNvPr id="23" name="矩形 22"/>
          <p:cNvSpPr/>
          <p:nvPr/>
        </p:nvSpPr>
        <p:spPr>
          <a:xfrm>
            <a:off x="-24765" y="1052195"/>
            <a:ext cx="12211685" cy="452310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设计任务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设计一个十字路口的模拟交通灯系统</a:t>
            </a:r>
            <a:r>
              <a:rPr lang="zh-CN" sz="2400">
                <a:latin typeface="+mj-ea"/>
                <a:ea typeface="+mj-ea"/>
                <a:cs typeface="+mj-ea"/>
                <a:sym typeface="+mn-ea"/>
              </a:rPr>
              <a:t>。</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基本要求</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1）东西路口红灯亮，南北路口绿灯亮，同时开始25</a:t>
            </a:r>
            <a:r>
              <a:rPr lang="en-US" sz="2400">
                <a:latin typeface="+mj-ea"/>
                <a:ea typeface="+mj-ea"/>
                <a:cs typeface="+mj-ea"/>
                <a:sym typeface="+mn-ea"/>
              </a:rPr>
              <a:t>s</a:t>
            </a:r>
            <a:r>
              <a:rPr sz="2400">
                <a:latin typeface="+mj-ea"/>
                <a:ea typeface="+mj-ea"/>
                <a:cs typeface="+mj-ea"/>
                <a:sym typeface="+mn-ea"/>
              </a:rPr>
              <a:t>倒计时，以七段数码管显示时间</a:t>
            </a:r>
            <a:r>
              <a:rPr lang="zh-CN" sz="2400">
                <a:latin typeface="+mj-ea"/>
                <a:ea typeface="+mj-ea"/>
                <a:cs typeface="+mj-ea"/>
                <a:sym typeface="+mn-ea"/>
              </a:rPr>
              <a:t>。</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2）计时到最后5</a:t>
            </a:r>
            <a:r>
              <a:rPr lang="en-US" sz="2400">
                <a:latin typeface="+mj-ea"/>
                <a:ea typeface="+mj-ea"/>
                <a:cs typeface="+mj-ea"/>
                <a:sym typeface="+mn-ea"/>
              </a:rPr>
              <a:t>s</a:t>
            </a:r>
            <a:r>
              <a:rPr sz="2400">
                <a:latin typeface="+mj-ea"/>
                <a:ea typeface="+mj-ea"/>
                <a:cs typeface="+mj-ea"/>
                <a:sym typeface="+mn-ea"/>
              </a:rPr>
              <a:t>时，南北路口的绿灯闪烁，计时到最后2</a:t>
            </a:r>
            <a:r>
              <a:rPr lang="en-US" sz="2400">
                <a:latin typeface="+mj-ea"/>
                <a:ea typeface="+mj-ea"/>
                <a:cs typeface="+mj-ea"/>
                <a:sym typeface="+mn-ea"/>
              </a:rPr>
              <a:t>s</a:t>
            </a:r>
            <a:r>
              <a:rPr sz="2400">
                <a:latin typeface="+mj-ea"/>
                <a:ea typeface="+mj-ea"/>
                <a:cs typeface="+mj-ea"/>
                <a:sym typeface="+mn-ea"/>
              </a:rPr>
              <a:t>时，南北路口黄灯亮</a:t>
            </a:r>
            <a:r>
              <a:rPr lang="zh-CN" sz="2400">
                <a:latin typeface="+mj-ea"/>
                <a:ea typeface="+mj-ea"/>
                <a:cs typeface="+mj-ea"/>
                <a:sym typeface="+mn-ea"/>
              </a:rPr>
              <a:t>。</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3）25</a:t>
            </a:r>
            <a:r>
              <a:rPr lang="en-US" sz="2400">
                <a:latin typeface="+mj-ea"/>
                <a:ea typeface="+mj-ea"/>
                <a:cs typeface="+mj-ea"/>
                <a:sym typeface="+mn-ea"/>
              </a:rPr>
              <a:t>s</a:t>
            </a:r>
            <a:r>
              <a:rPr sz="2400">
                <a:latin typeface="+mj-ea"/>
                <a:ea typeface="+mj-ea"/>
                <a:cs typeface="+mj-ea"/>
                <a:sym typeface="+mn-ea"/>
              </a:rPr>
              <a:t>结束后，南北路口红灯亮，东西路口绿灯亮，并重新25</a:t>
            </a:r>
            <a:r>
              <a:rPr lang="en-US" sz="2400">
                <a:latin typeface="+mj-ea"/>
                <a:ea typeface="+mj-ea"/>
                <a:cs typeface="+mj-ea"/>
                <a:sym typeface="+mn-ea"/>
              </a:rPr>
              <a:t>s</a:t>
            </a:r>
            <a:r>
              <a:rPr sz="2400">
                <a:latin typeface="+mj-ea"/>
                <a:ea typeface="+mj-ea"/>
                <a:cs typeface="+mj-ea"/>
                <a:sym typeface="+mn-ea"/>
              </a:rPr>
              <a:t>倒计时，依此循环</a:t>
            </a:r>
            <a:r>
              <a:rPr lang="zh-CN" sz="2400">
                <a:latin typeface="+mj-ea"/>
                <a:ea typeface="+mj-ea"/>
                <a:cs typeface="+mj-ea"/>
                <a:sym typeface="+mn-ea"/>
              </a:rPr>
              <a:t>。</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4）新增了模式选择功能，可以灵活选择某一路口的倒计时时间。</a:t>
            </a:r>
            <a:endParaRPr sz="2400">
              <a:latin typeface="+mj-ea"/>
              <a:ea typeface="+mj-ea"/>
              <a:cs typeface="+mj-ea"/>
              <a:sym typeface="+mn-ea"/>
            </a:endParaRPr>
          </a:p>
        </p:txBody>
      </p:sp>
      <p:pic>
        <p:nvPicPr>
          <p:cNvPr id="4" name="图片 3" descr="32313534303433353b32313534303433333bd7f7d2b5b1be"/>
          <p:cNvPicPr>
            <a:picLocks noChangeAspect="1"/>
          </p:cNvPicPr>
          <p:nvPr/>
        </p:nvPicPr>
        <p:blipFill>
          <a:blip r:embed="rId1"/>
          <a:stretch>
            <a:fillRect/>
          </a:stretch>
        </p:blipFill>
        <p:spPr>
          <a:xfrm>
            <a:off x="47625" y="1124585"/>
            <a:ext cx="576000" cy="576000"/>
          </a:xfrm>
          <a:prstGeom prst="rect">
            <a:avLst/>
          </a:prstGeom>
        </p:spPr>
      </p:pic>
      <p:pic>
        <p:nvPicPr>
          <p:cNvPr id="5" name="图片 4" descr="32313534303433353b32313534303431393bc7a6b1ca"/>
          <p:cNvPicPr>
            <a:picLocks noChangeAspect="1"/>
          </p:cNvPicPr>
          <p:nvPr/>
        </p:nvPicPr>
        <p:blipFill>
          <a:blip r:embed="rId2"/>
          <a:stretch>
            <a:fillRect/>
          </a:stretch>
        </p:blipFill>
        <p:spPr>
          <a:xfrm>
            <a:off x="47625" y="2204720"/>
            <a:ext cx="576000" cy="576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sp>
        <p:nvSpPr>
          <p:cNvPr id="23" name="矩形 22"/>
          <p:cNvSpPr/>
          <p:nvPr/>
        </p:nvSpPr>
        <p:spPr>
          <a:xfrm>
            <a:off x="-24765" y="980440"/>
            <a:ext cx="12211685" cy="56311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3.数控恒流源产生电路</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这部分电路由运算放大器LM358搭成的电压跟随器</a:t>
            </a:r>
            <a:r>
              <a:rPr lang="zh-CN" sz="2400">
                <a:latin typeface="+mj-ea"/>
                <a:ea typeface="+mj-ea"/>
                <a:cs typeface="+mj-ea"/>
                <a:sym typeface="+mn-ea"/>
              </a:rPr>
              <a:t>、</a:t>
            </a:r>
            <a:r>
              <a:rPr sz="2400">
                <a:latin typeface="+mj-ea"/>
                <a:ea typeface="+mj-ea"/>
                <a:cs typeface="+mj-ea"/>
                <a:sym typeface="+mn-ea"/>
              </a:rPr>
              <a:t>场效应管IRF840及相关电阻组成（如图5-4 所示）。IRF840属于绝缘栅场效应管中的N沟道增强型。绝缘栅场效应管是利用半导体表面的电场效应进行工作的，由于它的栅极处于不导电（绝缘）状态，所以输入电阻大大提高，最高达</a:t>
            </a:r>
            <a:r>
              <a:rPr lang="en-US" sz="2400">
                <a:latin typeface="+mj-ea"/>
                <a:ea typeface="+mj-ea"/>
                <a:cs typeface="+mj-ea"/>
                <a:sym typeface="+mn-ea"/>
              </a:rPr>
              <a:t>        </a:t>
            </a:r>
            <a:r>
              <a:rPr sz="2400">
                <a:latin typeface="+mj-ea"/>
                <a:ea typeface="+mj-ea"/>
                <a:cs typeface="+mj-ea"/>
                <a:sym typeface="+mn-ea"/>
              </a:rPr>
              <a:t>，这为恒流源的输出精度打下了良好的基础。N沟道增强型</a:t>
            </a:r>
            <a:r>
              <a:rPr lang="zh-CN" sz="2400">
                <a:latin typeface="+mj-ea"/>
                <a:ea typeface="+mj-ea"/>
                <a:cs typeface="+mj-ea"/>
                <a:sym typeface="+mn-ea"/>
              </a:rPr>
              <a:t>场效应管</a:t>
            </a:r>
            <a:r>
              <a:rPr sz="2400">
                <a:latin typeface="+mj-ea"/>
                <a:ea typeface="+mj-ea"/>
                <a:cs typeface="+mj-ea"/>
                <a:sym typeface="+mn-ea"/>
              </a:rPr>
              <a:t>的工作条件是：只有当</a:t>
            </a:r>
            <a:r>
              <a:rPr lang="zh-CN" sz="2400">
                <a:latin typeface="+mj-ea"/>
                <a:ea typeface="+mj-ea"/>
                <a:cs typeface="+mj-ea"/>
                <a:sym typeface="+mn-ea"/>
              </a:rPr>
              <a:t>栅极电压</a:t>
            </a:r>
            <a:r>
              <a:rPr lang="en-US" altLang="zh-CN" sz="2400">
                <a:latin typeface="+mj-ea"/>
                <a:ea typeface="+mj-ea"/>
                <a:cs typeface="+mj-ea"/>
                <a:sym typeface="+mn-ea"/>
              </a:rPr>
              <a:t>         </a:t>
            </a:r>
            <a:r>
              <a:rPr sz="2400">
                <a:latin typeface="+mj-ea"/>
                <a:ea typeface="+mj-ea"/>
                <a:cs typeface="+mj-ea"/>
                <a:sym typeface="+mn-ea"/>
              </a:rPr>
              <a:t>时，才可能开始有</a:t>
            </a:r>
            <a:r>
              <a:rPr lang="en-US" sz="2400">
                <a:latin typeface="+mj-ea"/>
                <a:ea typeface="+mj-ea"/>
                <a:cs typeface="+mj-ea"/>
                <a:sym typeface="+mn-ea"/>
              </a:rPr>
              <a:t>   </a:t>
            </a:r>
            <a:r>
              <a:rPr sz="2400">
                <a:latin typeface="+mj-ea"/>
                <a:ea typeface="+mj-ea"/>
                <a:cs typeface="+mj-ea"/>
                <a:sym typeface="+mn-ea"/>
              </a:rPr>
              <a:t>。</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根据虚短关系，LM358in+端的电压与R4上端电压相等，电压值为前一部分数模转换电路输出的可控模拟电压值。电流可以由式</a:t>
            </a:r>
            <a:r>
              <a:rPr lang="en-US" sz="2400">
                <a:latin typeface="+mj-ea"/>
                <a:ea typeface="+mj-ea"/>
                <a:cs typeface="+mj-ea"/>
                <a:sym typeface="+mn-ea"/>
              </a:rPr>
              <a:t>                </a:t>
            </a:r>
            <a:r>
              <a:rPr sz="2400">
                <a:latin typeface="+mj-ea"/>
                <a:ea typeface="+mj-ea"/>
                <a:cs typeface="+mj-ea"/>
                <a:sym typeface="+mn-ea"/>
              </a:rPr>
              <a:t>计算。</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将R7上端引出引脚接回单片机A</a:t>
            </a:r>
            <a:r>
              <a:rPr lang="en-US" sz="2400">
                <a:latin typeface="+mj-ea"/>
                <a:ea typeface="+mj-ea"/>
                <a:cs typeface="+mj-ea"/>
                <a:sym typeface="+mn-ea"/>
              </a:rPr>
              <a:t>rduino</a:t>
            </a:r>
            <a:r>
              <a:rPr sz="2400">
                <a:latin typeface="+mj-ea"/>
                <a:ea typeface="+mj-ea"/>
                <a:cs typeface="+mj-ea"/>
                <a:sym typeface="+mn-ea"/>
              </a:rPr>
              <a:t> U</a:t>
            </a:r>
            <a:r>
              <a:rPr lang="en-US" sz="2400">
                <a:latin typeface="+mj-ea"/>
                <a:ea typeface="+mj-ea"/>
                <a:cs typeface="+mj-ea"/>
                <a:sym typeface="+mn-ea"/>
              </a:rPr>
              <a:t>no</a:t>
            </a:r>
            <a:r>
              <a:rPr sz="2400">
                <a:latin typeface="+mj-ea"/>
                <a:ea typeface="+mj-ea"/>
                <a:cs typeface="+mj-ea"/>
                <a:sym typeface="+mn-ea"/>
              </a:rPr>
              <a:t>的AD3引脚，进行A</a:t>
            </a:r>
            <a:r>
              <a:rPr lang="en-US" sz="2400">
                <a:latin typeface="+mj-ea"/>
                <a:ea typeface="+mj-ea"/>
                <a:cs typeface="+mj-ea"/>
                <a:sym typeface="+mn-ea"/>
              </a:rPr>
              <a:t>/</a:t>
            </a:r>
            <a:r>
              <a:rPr sz="2400">
                <a:latin typeface="+mj-ea"/>
                <a:ea typeface="+mj-ea"/>
                <a:cs typeface="+mj-ea"/>
                <a:sym typeface="+mn-ea"/>
              </a:rPr>
              <a:t>D采集和转换，得到其位置的电压值，再除以</a:t>
            </a:r>
            <a:r>
              <a:rPr lang="en-US" sz="2400">
                <a:latin typeface="+mj-ea"/>
                <a:ea typeface="+mj-ea"/>
                <a:cs typeface="+mj-ea"/>
                <a:sym typeface="+mn-ea"/>
              </a:rPr>
              <a:t>   </a:t>
            </a:r>
            <a:r>
              <a:rPr sz="2400">
                <a:latin typeface="+mj-ea"/>
                <a:ea typeface="+mj-ea"/>
                <a:cs typeface="+mj-ea"/>
                <a:sym typeface="+mn-ea"/>
              </a:rPr>
              <a:t>，即</a:t>
            </a:r>
            <a:r>
              <a:rPr lang="zh-CN" sz="2400">
                <a:latin typeface="+mj-ea"/>
                <a:ea typeface="+mj-ea"/>
                <a:cs typeface="+mj-ea"/>
                <a:sym typeface="+mn-ea"/>
              </a:rPr>
              <a:t>得</a:t>
            </a:r>
            <a:r>
              <a:rPr sz="2400">
                <a:latin typeface="+mj-ea"/>
                <a:ea typeface="+mj-ea"/>
                <a:cs typeface="+mj-ea"/>
                <a:sym typeface="+mn-ea"/>
              </a:rPr>
              <a:t>最终输出电流值，将其用LCD显示输出。</a:t>
            </a:r>
            <a:endParaRPr sz="2400">
              <a:latin typeface="+mj-ea"/>
              <a:ea typeface="+mj-ea"/>
              <a:cs typeface="+mj-ea"/>
              <a:sym typeface="+mn-ea"/>
            </a:endParaRPr>
          </a:p>
        </p:txBody>
      </p:sp>
      <p:graphicFrame>
        <p:nvGraphicFramePr>
          <p:cNvPr id="4" name="对象 -2147482621"/>
          <p:cNvGraphicFramePr>
            <a:graphicFrameLocks noChangeAspect="1"/>
          </p:cNvGraphicFramePr>
          <p:nvPr/>
        </p:nvGraphicFramePr>
        <p:xfrm>
          <a:off x="8832072" y="3860682"/>
          <a:ext cx="210185" cy="431800"/>
        </p:xfrm>
        <a:graphic>
          <a:graphicData uri="http://schemas.openxmlformats.org/presentationml/2006/ole">
            <mc:AlternateContent xmlns:mc="http://schemas.openxmlformats.org/markup-compatibility/2006">
              <mc:Choice xmlns:v="urn:schemas-microsoft-com:vml" Requires="v">
                <p:oleObj spid="_x0000_s8" name="" r:id="rId1" imgW="127000" imgH="228600" progId="Equation.3">
                  <p:embed/>
                </p:oleObj>
              </mc:Choice>
              <mc:Fallback>
                <p:oleObj name="" r:id="rId1" imgW="127000" imgH="228600" progId="Equation.3">
                  <p:embed/>
                  <p:pic>
                    <p:nvPicPr>
                      <p:cNvPr id="0" name="图片 7"/>
                      <p:cNvPicPr/>
                      <p:nvPr/>
                    </p:nvPicPr>
                    <p:blipFill>
                      <a:blip r:embed="rId2"/>
                      <a:stretch>
                        <a:fillRect/>
                      </a:stretch>
                    </p:blipFill>
                    <p:spPr>
                      <a:xfrm>
                        <a:off x="8832072" y="3860682"/>
                        <a:ext cx="210185" cy="431800"/>
                      </a:xfrm>
                      <a:prstGeom prst="rect">
                        <a:avLst/>
                      </a:prstGeom>
                      <a:noFill/>
                      <a:ln w="38100">
                        <a:noFill/>
                        <a:miter/>
                      </a:ln>
                    </p:spPr>
                  </p:pic>
                </p:oleObj>
              </mc:Fallback>
            </mc:AlternateContent>
          </a:graphicData>
        </a:graphic>
      </p:graphicFrame>
      <p:graphicFrame>
        <p:nvGraphicFramePr>
          <p:cNvPr id="9" name="对象 -2147482621"/>
          <p:cNvGraphicFramePr>
            <a:graphicFrameLocks noChangeAspect="1"/>
          </p:cNvGraphicFramePr>
          <p:nvPr/>
        </p:nvGraphicFramePr>
        <p:xfrm>
          <a:off x="3432175" y="3356610"/>
          <a:ext cx="755181" cy="432000"/>
        </p:xfrm>
        <a:graphic>
          <a:graphicData uri="http://schemas.openxmlformats.org/presentationml/2006/ole">
            <mc:AlternateContent xmlns:mc="http://schemas.openxmlformats.org/markup-compatibility/2006">
              <mc:Choice xmlns:v="urn:schemas-microsoft-com:vml" Requires="v">
                <p:oleObj spid="_x0000_s10" name="" r:id="rId3" imgW="407670" imgH="203835" progId="Equation.3">
                  <p:embed/>
                </p:oleObj>
              </mc:Choice>
              <mc:Fallback>
                <p:oleObj name="" r:id="rId3" imgW="407670" imgH="203835" progId="Equation.3">
                  <p:embed/>
                  <p:pic>
                    <p:nvPicPr>
                      <p:cNvPr id="0" name="图片 7"/>
                      <p:cNvPicPr/>
                      <p:nvPr/>
                    </p:nvPicPr>
                    <p:blipFill>
                      <a:blip r:embed="rId4"/>
                      <a:stretch>
                        <a:fillRect/>
                      </a:stretch>
                    </p:blipFill>
                    <p:spPr>
                      <a:xfrm>
                        <a:off x="3432175" y="3356610"/>
                        <a:ext cx="755181" cy="432000"/>
                      </a:xfrm>
                      <a:prstGeom prst="rect">
                        <a:avLst/>
                      </a:prstGeom>
                      <a:noFill/>
                      <a:ln w="38100">
                        <a:noFill/>
                        <a:miter/>
                      </a:ln>
                    </p:spPr>
                  </p:pic>
                </p:oleObj>
              </mc:Fallback>
            </mc:AlternateContent>
          </a:graphicData>
        </a:graphic>
      </p:graphicFrame>
      <p:graphicFrame>
        <p:nvGraphicFramePr>
          <p:cNvPr id="11" name="对象 -2147482621"/>
          <p:cNvGraphicFramePr>
            <a:graphicFrameLocks noChangeAspect="1"/>
          </p:cNvGraphicFramePr>
          <p:nvPr/>
        </p:nvGraphicFramePr>
        <p:xfrm>
          <a:off x="5520138" y="3932337"/>
          <a:ext cx="839654" cy="432000"/>
        </p:xfrm>
        <a:graphic>
          <a:graphicData uri="http://schemas.openxmlformats.org/presentationml/2006/ole">
            <mc:AlternateContent xmlns:mc="http://schemas.openxmlformats.org/markup-compatibility/2006">
              <mc:Choice xmlns:v="urn:schemas-microsoft-com:vml" Requires="v">
                <p:oleObj spid="_x0000_s12" name="" r:id="rId5" imgW="508000" imgH="228600" progId="Equation.3">
                  <p:embed/>
                </p:oleObj>
              </mc:Choice>
              <mc:Fallback>
                <p:oleObj name="" r:id="rId5" imgW="508000" imgH="228600" progId="Equation.3">
                  <p:embed/>
                  <p:pic>
                    <p:nvPicPr>
                      <p:cNvPr id="0" name="图片 7"/>
                      <p:cNvPicPr/>
                      <p:nvPr/>
                    </p:nvPicPr>
                    <p:blipFill>
                      <a:blip r:embed="rId6"/>
                      <a:stretch>
                        <a:fillRect/>
                      </a:stretch>
                    </p:blipFill>
                    <p:spPr>
                      <a:xfrm>
                        <a:off x="5520138" y="3932337"/>
                        <a:ext cx="839654" cy="432000"/>
                      </a:xfrm>
                      <a:prstGeom prst="rect">
                        <a:avLst/>
                      </a:prstGeom>
                      <a:noFill/>
                      <a:ln w="38100">
                        <a:noFill/>
                        <a:miter/>
                      </a:ln>
                    </p:spPr>
                  </p:pic>
                </p:oleObj>
              </mc:Fallback>
            </mc:AlternateContent>
          </a:graphicData>
        </a:graphic>
      </p:graphicFrame>
      <p:graphicFrame>
        <p:nvGraphicFramePr>
          <p:cNvPr id="13" name="对象 -2147482621"/>
          <p:cNvGraphicFramePr>
            <a:graphicFrameLocks noChangeAspect="1"/>
          </p:cNvGraphicFramePr>
          <p:nvPr/>
        </p:nvGraphicFramePr>
        <p:xfrm>
          <a:off x="5879958" y="5012572"/>
          <a:ext cx="1406525" cy="431800"/>
        </p:xfrm>
        <a:graphic>
          <a:graphicData uri="http://schemas.openxmlformats.org/presentationml/2006/ole">
            <mc:AlternateContent xmlns:mc="http://schemas.openxmlformats.org/markup-compatibility/2006">
              <mc:Choice xmlns:v="urn:schemas-microsoft-com:vml" Requires="v">
                <p:oleObj spid="_x0000_s14" name="" r:id="rId7" imgW="850900" imgH="228600" progId="Equation.3">
                  <p:embed/>
                </p:oleObj>
              </mc:Choice>
              <mc:Fallback>
                <p:oleObj name="" r:id="rId7" imgW="850900" imgH="228600" progId="Equation.3">
                  <p:embed/>
                  <p:pic>
                    <p:nvPicPr>
                      <p:cNvPr id="0" name="图片 7"/>
                      <p:cNvPicPr/>
                      <p:nvPr/>
                    </p:nvPicPr>
                    <p:blipFill>
                      <a:blip r:embed="rId8"/>
                      <a:stretch>
                        <a:fillRect/>
                      </a:stretch>
                    </p:blipFill>
                    <p:spPr>
                      <a:xfrm>
                        <a:off x="5879958" y="5012572"/>
                        <a:ext cx="1406525" cy="431800"/>
                      </a:xfrm>
                      <a:prstGeom prst="rect">
                        <a:avLst/>
                      </a:prstGeom>
                      <a:noFill/>
                      <a:ln w="38100">
                        <a:noFill/>
                        <a:miter/>
                      </a:ln>
                    </p:spPr>
                  </p:pic>
                </p:oleObj>
              </mc:Fallback>
            </mc:AlternateContent>
          </a:graphicData>
        </a:graphic>
      </p:graphicFrame>
      <p:graphicFrame>
        <p:nvGraphicFramePr>
          <p:cNvPr id="15" name="对象 -2147482621"/>
          <p:cNvGraphicFramePr>
            <a:graphicFrameLocks noChangeAspect="1"/>
          </p:cNvGraphicFramePr>
          <p:nvPr/>
        </p:nvGraphicFramePr>
        <p:xfrm>
          <a:off x="3359551" y="6092608"/>
          <a:ext cx="314799" cy="432000"/>
        </p:xfrm>
        <a:graphic>
          <a:graphicData uri="http://schemas.openxmlformats.org/presentationml/2006/ole">
            <mc:AlternateContent xmlns:mc="http://schemas.openxmlformats.org/markup-compatibility/2006">
              <mc:Choice xmlns:v="urn:schemas-microsoft-com:vml" Requires="v">
                <p:oleObj spid="_x0000_s16" name="" r:id="rId9" imgW="190500" imgH="228600" progId="Equation.3">
                  <p:embed/>
                </p:oleObj>
              </mc:Choice>
              <mc:Fallback>
                <p:oleObj name="" r:id="rId9" imgW="190500" imgH="228600" progId="Equation.3">
                  <p:embed/>
                  <p:pic>
                    <p:nvPicPr>
                      <p:cNvPr id="0" name="图片 7"/>
                      <p:cNvPicPr/>
                      <p:nvPr/>
                    </p:nvPicPr>
                    <p:blipFill>
                      <a:blip r:embed="rId10"/>
                      <a:stretch>
                        <a:fillRect/>
                      </a:stretch>
                    </p:blipFill>
                    <p:spPr>
                      <a:xfrm>
                        <a:off x="3359551" y="6092608"/>
                        <a:ext cx="314799" cy="432000"/>
                      </a:xfrm>
                      <a:prstGeom prst="rect">
                        <a:avLst/>
                      </a:prstGeom>
                      <a:noFill/>
                      <a:ln w="38100">
                        <a:noFill/>
                        <a:miter/>
                      </a:ln>
                    </p:spPr>
                  </p:pic>
                </p:oleObj>
              </mc:Fallback>
            </mc:AlternateContent>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sp>
        <p:nvSpPr>
          <p:cNvPr id="23" name="矩形 22"/>
          <p:cNvSpPr/>
          <p:nvPr/>
        </p:nvSpPr>
        <p:spPr>
          <a:xfrm>
            <a:off x="47625" y="1721485"/>
            <a:ext cx="12211685" cy="230695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设计方案</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本次设计主要由 Arduino Uno内部定时器定时，并由计数器计数，将时间显示在数码管上，计数到相应的时间后 </a:t>
            </a:r>
            <a:r>
              <a:rPr lang="zh-CN" sz="2400">
                <a:latin typeface="+mj-ea"/>
                <a:ea typeface="+mj-ea"/>
                <a:cs typeface="+mj-ea"/>
                <a:sym typeface="+mn-ea"/>
              </a:rPr>
              <a:t>，</a:t>
            </a:r>
            <a:r>
              <a:rPr sz="2400">
                <a:latin typeface="+mj-ea"/>
                <a:ea typeface="+mj-ea"/>
                <a:cs typeface="+mj-ea"/>
                <a:sym typeface="+mn-ea"/>
              </a:rPr>
              <a:t>Arduino Uno输出相应的控制信号控制对应的LED灯亮或者闪烁。</a:t>
            </a:r>
            <a:endParaRPr sz="2400">
              <a:latin typeface="+mj-ea"/>
              <a:ea typeface="+mj-ea"/>
              <a:cs typeface="+mj-ea"/>
              <a:sym typeface="+mn-ea"/>
            </a:endParaRPr>
          </a:p>
        </p:txBody>
      </p:sp>
      <p:pic>
        <p:nvPicPr>
          <p:cNvPr id="4" name="图片 3" descr="32313534353037363b32313534353037323bb2dfbbaeb7bdb0b8"/>
          <p:cNvPicPr>
            <a:picLocks noChangeAspect="1"/>
          </p:cNvPicPr>
          <p:nvPr/>
        </p:nvPicPr>
        <p:blipFill>
          <a:blip r:embed="rId1"/>
          <a:stretch>
            <a:fillRect/>
          </a:stretch>
        </p:blipFill>
        <p:spPr>
          <a:xfrm>
            <a:off x="194945" y="1772285"/>
            <a:ext cx="576000" cy="57600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sp>
        <p:nvSpPr>
          <p:cNvPr id="23" name="矩形 22"/>
          <p:cNvSpPr/>
          <p:nvPr/>
        </p:nvSpPr>
        <p:spPr>
          <a:xfrm>
            <a:off x="-24130" y="1226820"/>
            <a:ext cx="12211685" cy="507746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系统组成</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交通灯电路主要分为4个部分。</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lang="en-US" altLang="zh-CN" sz="2400">
                <a:latin typeface="+mj-ea"/>
                <a:ea typeface="+mj-ea"/>
                <a:cs typeface="+mj-ea"/>
                <a:sym typeface="+mn-ea"/>
              </a:rPr>
              <a:t>1</a:t>
            </a:r>
            <a:r>
              <a:rPr lang="zh-CN" sz="2400">
                <a:latin typeface="+mj-ea"/>
                <a:ea typeface="+mj-ea"/>
                <a:cs typeface="+mj-ea"/>
                <a:sym typeface="+mn-ea"/>
              </a:rPr>
              <a:t>）</a:t>
            </a:r>
            <a:r>
              <a:rPr sz="2400">
                <a:latin typeface="+mj-ea"/>
                <a:ea typeface="+mj-ea"/>
                <a:cs typeface="+mj-ea"/>
                <a:sym typeface="+mn-ea"/>
              </a:rPr>
              <a:t>LED灯显示电路</a:t>
            </a:r>
            <a:r>
              <a:rPr lang="zh-CN" sz="2400">
                <a:latin typeface="+mj-ea"/>
                <a:ea typeface="+mj-ea"/>
                <a:cs typeface="+mj-ea"/>
                <a:sym typeface="+mn-ea"/>
              </a:rPr>
              <a:t>：</a:t>
            </a:r>
            <a:r>
              <a:rPr sz="2400">
                <a:latin typeface="+mj-ea"/>
                <a:ea typeface="+mj-ea"/>
                <a:cs typeface="+mj-ea"/>
                <a:sym typeface="+mn-ea"/>
              </a:rPr>
              <a:t>模拟十字路口交通灯的亮灭情况</a:t>
            </a:r>
            <a:r>
              <a:rPr lang="zh-CN" sz="2400">
                <a:latin typeface="+mj-ea"/>
                <a:ea typeface="+mj-ea"/>
                <a:cs typeface="+mj-ea"/>
                <a:sym typeface="+mn-ea"/>
              </a:rPr>
              <a:t>。</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lang="en-US" altLang="zh-CN" sz="2400">
                <a:latin typeface="+mj-ea"/>
                <a:ea typeface="+mj-ea"/>
                <a:cs typeface="+mj-ea"/>
                <a:sym typeface="+mn-ea"/>
              </a:rPr>
              <a:t>2</a:t>
            </a:r>
            <a:r>
              <a:rPr lang="zh-CN" sz="2400">
                <a:latin typeface="+mj-ea"/>
                <a:ea typeface="+mj-ea"/>
                <a:cs typeface="+mj-ea"/>
                <a:sym typeface="+mn-ea"/>
              </a:rPr>
              <a:t>）</a:t>
            </a:r>
            <a:r>
              <a:rPr sz="2400">
                <a:latin typeface="+mj-ea"/>
                <a:ea typeface="+mj-ea"/>
                <a:cs typeface="+mj-ea"/>
                <a:sym typeface="+mn-ea"/>
              </a:rPr>
              <a:t>LED数码管显示电路</a:t>
            </a:r>
            <a:r>
              <a:rPr lang="zh-CN" sz="2400">
                <a:latin typeface="+mj-ea"/>
                <a:ea typeface="+mj-ea"/>
                <a:cs typeface="+mj-ea"/>
                <a:sym typeface="+mn-ea"/>
              </a:rPr>
              <a:t>：</a:t>
            </a:r>
            <a:r>
              <a:rPr lang="zh-CN" sz="2400">
                <a:latin typeface="+mj-ea"/>
                <a:ea typeface="+mj-ea"/>
                <a:cs typeface="+mj-ea"/>
                <a:sym typeface="+mn-ea"/>
              </a:rPr>
              <a:t>显示</a:t>
            </a:r>
            <a:r>
              <a:rPr sz="2400">
                <a:latin typeface="+mj-ea"/>
                <a:ea typeface="+mj-ea"/>
                <a:cs typeface="+mj-ea"/>
                <a:sym typeface="+mn-ea"/>
              </a:rPr>
              <a:t>十字路口交通灯的倒计时情况</a:t>
            </a:r>
            <a:r>
              <a:rPr lang="zh-CN" sz="2400">
                <a:latin typeface="+mj-ea"/>
                <a:ea typeface="+mj-ea"/>
                <a:cs typeface="+mj-ea"/>
                <a:sym typeface="+mn-ea"/>
              </a:rPr>
              <a:t>。</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lang="en-US" altLang="zh-CN" sz="2400">
                <a:latin typeface="+mj-ea"/>
                <a:ea typeface="+mj-ea"/>
                <a:cs typeface="+mj-ea"/>
                <a:sym typeface="+mn-ea"/>
              </a:rPr>
              <a:t>3</a:t>
            </a:r>
            <a:r>
              <a:rPr lang="zh-CN" sz="2400">
                <a:latin typeface="+mj-ea"/>
                <a:ea typeface="+mj-ea"/>
                <a:cs typeface="+mj-ea"/>
                <a:sym typeface="+mn-ea"/>
              </a:rPr>
              <a:t>）微</a:t>
            </a:r>
            <a:r>
              <a:rPr sz="2400">
                <a:latin typeface="+mj-ea"/>
                <a:ea typeface="+mj-ea"/>
                <a:cs typeface="+mj-ea"/>
                <a:sym typeface="+mn-ea"/>
              </a:rPr>
              <a:t>处理器电路</a:t>
            </a:r>
            <a:r>
              <a:rPr lang="zh-CN" sz="2400">
                <a:latin typeface="+mj-ea"/>
                <a:ea typeface="+mj-ea"/>
                <a:cs typeface="+mj-ea"/>
                <a:sym typeface="+mn-ea"/>
              </a:rPr>
              <a:t>：</a:t>
            </a:r>
            <a:r>
              <a:rPr sz="2400">
                <a:latin typeface="+mj-ea"/>
                <a:ea typeface="+mj-ea"/>
                <a:cs typeface="+mj-ea"/>
                <a:sym typeface="+mn-ea"/>
              </a:rPr>
              <a:t>根据片内计时驱动数码管显示相应的时间，并且控制红、绿、黄灯的亮灭</a:t>
            </a:r>
            <a:r>
              <a:rPr lang="zh-CN" sz="2400">
                <a:latin typeface="+mj-ea"/>
                <a:ea typeface="+mj-ea"/>
                <a:cs typeface="+mj-ea"/>
                <a:sym typeface="+mn-ea"/>
              </a:rPr>
              <a:t>。</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lang="en-US" altLang="zh-CN" sz="2400">
                <a:latin typeface="+mj-ea"/>
                <a:ea typeface="+mj-ea"/>
                <a:cs typeface="+mj-ea"/>
                <a:sym typeface="+mn-ea"/>
              </a:rPr>
              <a:t>4</a:t>
            </a:r>
            <a:r>
              <a:rPr lang="zh-CN" sz="2400">
                <a:latin typeface="+mj-ea"/>
                <a:ea typeface="+mj-ea"/>
                <a:cs typeface="+mj-ea"/>
                <a:sym typeface="+mn-ea"/>
              </a:rPr>
              <a:t>）</a:t>
            </a:r>
            <a:r>
              <a:rPr sz="2400">
                <a:latin typeface="+mj-ea"/>
                <a:ea typeface="+mj-ea"/>
                <a:cs typeface="+mj-ea"/>
                <a:sym typeface="+mn-ea"/>
              </a:rPr>
              <a:t>按键</a:t>
            </a:r>
            <a:r>
              <a:rPr lang="zh-CN" sz="2400">
                <a:latin typeface="+mj-ea"/>
                <a:ea typeface="+mj-ea"/>
                <a:cs typeface="+mj-ea"/>
                <a:sym typeface="+mn-ea"/>
              </a:rPr>
              <a:t>电路</a:t>
            </a:r>
            <a:r>
              <a:rPr lang="zh-CN" sz="2400">
                <a:latin typeface="+mj-ea"/>
                <a:ea typeface="+mj-ea"/>
                <a:cs typeface="+mj-ea"/>
                <a:sym typeface="+mn-ea"/>
              </a:rPr>
              <a:t>：</a:t>
            </a:r>
            <a:r>
              <a:rPr sz="2400">
                <a:latin typeface="+mj-ea"/>
                <a:ea typeface="+mj-ea"/>
                <a:cs typeface="+mj-ea"/>
                <a:sym typeface="+mn-ea"/>
              </a:rPr>
              <a:t>模拟红外遥控。</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a:t>
            </a:r>
            <a:r>
              <a:rPr lang="zh-CN" sz="2400">
                <a:latin typeface="+mj-ea"/>
                <a:ea typeface="+mj-ea"/>
                <a:cs typeface="+mj-ea"/>
                <a:sym typeface="+mn-ea"/>
              </a:rPr>
              <a:t>组成</a:t>
            </a:r>
            <a:r>
              <a:rPr sz="2400">
                <a:latin typeface="+mj-ea"/>
                <a:ea typeface="+mj-ea"/>
                <a:cs typeface="+mj-ea"/>
                <a:sym typeface="+mn-ea"/>
              </a:rPr>
              <a:t>框图如图5-102 所示</a:t>
            </a:r>
            <a:r>
              <a:rPr lang="zh-CN" sz="2400">
                <a:latin typeface="+mj-ea"/>
                <a:ea typeface="+mj-ea"/>
                <a:cs typeface="+mj-ea"/>
                <a:sym typeface="+mn-ea"/>
              </a:rPr>
              <a:t>。</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endParaRPr sz="2400">
              <a:latin typeface="+mj-ea"/>
              <a:ea typeface="+mj-ea"/>
              <a:cs typeface="+mj-ea"/>
              <a:sym typeface="+mn-ea"/>
            </a:endParaRPr>
          </a:p>
        </p:txBody>
      </p:sp>
      <p:pic>
        <p:nvPicPr>
          <p:cNvPr id="7" name="图片 6" descr="31393938393834333b31393939333437383bd7e9d6afbcdcb9b9"/>
          <p:cNvPicPr>
            <a:picLocks noChangeAspect="1"/>
          </p:cNvPicPr>
          <p:nvPr/>
        </p:nvPicPr>
        <p:blipFill>
          <a:blip r:embed="rId1"/>
          <a:stretch>
            <a:fillRect/>
          </a:stretch>
        </p:blipFill>
        <p:spPr>
          <a:xfrm>
            <a:off x="119380" y="1268730"/>
            <a:ext cx="576000" cy="57600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graphicFrame>
        <p:nvGraphicFramePr>
          <p:cNvPr id="4" name="对象 -2147482597"/>
          <p:cNvGraphicFramePr/>
          <p:nvPr/>
        </p:nvGraphicFramePr>
        <p:xfrm>
          <a:off x="2678430" y="1628775"/>
          <a:ext cx="6835140" cy="3204210"/>
        </p:xfrm>
        <a:graphic>
          <a:graphicData uri="http://schemas.openxmlformats.org/presentationml/2006/ole">
            <mc:AlternateContent xmlns:mc="http://schemas.openxmlformats.org/markup-compatibility/2006">
              <mc:Choice xmlns:v="urn:schemas-microsoft-com:vml" Requires="v">
                <p:oleObj spid="_x0000_s3076" name="" r:id="rId1" imgW="5080000" imgH="2095500" progId="Visio.Drawing.11">
                  <p:embed/>
                </p:oleObj>
              </mc:Choice>
              <mc:Fallback>
                <p:oleObj name="" r:id="rId1" imgW="5080000" imgH="2095500" progId="Visio.Drawing.11">
                  <p:embed/>
                  <p:pic>
                    <p:nvPicPr>
                      <p:cNvPr id="0" name="图片 3075"/>
                      <p:cNvPicPr/>
                      <p:nvPr/>
                    </p:nvPicPr>
                    <p:blipFill>
                      <a:blip r:embed="rId2"/>
                      <a:stretch>
                        <a:fillRect/>
                      </a:stretch>
                    </p:blipFill>
                    <p:spPr>
                      <a:xfrm>
                        <a:off x="2678430" y="1628775"/>
                        <a:ext cx="6835140" cy="3204210"/>
                      </a:xfrm>
                      <a:prstGeom prst="rect">
                        <a:avLst/>
                      </a:prstGeom>
                      <a:noFill/>
                      <a:ln w="38100">
                        <a:noFill/>
                        <a:miter/>
                      </a:ln>
                    </p:spPr>
                  </p:pic>
                </p:oleObj>
              </mc:Fallback>
            </mc:AlternateContent>
          </a:graphicData>
        </a:graphic>
      </p:graphicFrame>
      <p:sp>
        <p:nvSpPr>
          <p:cNvPr id="5" name="文本框 4"/>
          <p:cNvSpPr txBox="1"/>
          <p:nvPr/>
        </p:nvSpPr>
        <p:spPr>
          <a:xfrm>
            <a:off x="4871720" y="5012690"/>
            <a:ext cx="2494915" cy="368300"/>
          </a:xfrm>
          <a:prstGeom prst="rect">
            <a:avLst/>
          </a:prstGeom>
          <a:noFill/>
        </p:spPr>
        <p:txBody>
          <a:bodyPr wrap="square" rtlCol="0">
            <a:spAutoFit/>
          </a:bodyPr>
          <a:p>
            <a:r>
              <a:rPr lang="zh-CN" altLang="en-US"/>
              <a:t>图5-102 系统组成框图</a:t>
            </a:r>
            <a:endParaRPr lang="zh-CN"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sp>
        <p:nvSpPr>
          <p:cNvPr id="23" name="矩形 22"/>
          <p:cNvSpPr/>
          <p:nvPr/>
        </p:nvSpPr>
        <p:spPr>
          <a:xfrm>
            <a:off x="0" y="980440"/>
            <a:ext cx="12211685" cy="341503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a:t>
            </a:r>
            <a:r>
              <a:rPr lang="zh-CN" sz="2400">
                <a:latin typeface="+mj-ea"/>
                <a:ea typeface="+mj-ea"/>
                <a:cs typeface="+mj-ea"/>
                <a:sym typeface="+mn-ea"/>
              </a:rPr>
              <a:t>原理图</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1.LED灯显示电路</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LED</a:t>
            </a:r>
            <a:r>
              <a:rPr sz="2400">
                <a:latin typeface="+mj-ea"/>
                <a:ea typeface="+mj-ea"/>
                <a:cs typeface="+mj-ea"/>
                <a:sym typeface="+mn-ea"/>
              </a:rPr>
              <a:t>灯显示电路</a:t>
            </a:r>
            <a:r>
              <a:rPr lang="zh-CN" sz="2400">
                <a:latin typeface="+mj-ea"/>
                <a:ea typeface="+mj-ea"/>
                <a:cs typeface="+mj-ea"/>
                <a:sym typeface="+mn-ea"/>
              </a:rPr>
              <a:t>原理图</a:t>
            </a:r>
            <a:r>
              <a:rPr sz="2400">
                <a:latin typeface="+mj-ea"/>
                <a:ea typeface="+mj-ea"/>
                <a:cs typeface="+mj-ea"/>
                <a:sym typeface="+mn-ea"/>
              </a:rPr>
              <a:t>如图5-103 所示</a:t>
            </a:r>
            <a:r>
              <a:rPr lang="zh-CN" sz="2400">
                <a:latin typeface="+mj-ea"/>
                <a:ea typeface="+mj-ea"/>
                <a:cs typeface="+mj-ea"/>
                <a:sym typeface="+mn-ea"/>
              </a:rPr>
              <a:t>。</a:t>
            </a:r>
            <a:r>
              <a:rPr sz="2400">
                <a:latin typeface="+mj-ea"/>
                <a:ea typeface="+mj-ea"/>
                <a:cs typeface="+mj-ea"/>
                <a:sym typeface="+mn-ea"/>
              </a:rPr>
              <a:t>东西、南北方向各自有</a:t>
            </a:r>
            <a:r>
              <a:rPr lang="en-US" sz="2400">
                <a:latin typeface="+mj-ea"/>
                <a:ea typeface="+mj-ea"/>
                <a:cs typeface="+mj-ea"/>
                <a:sym typeface="+mn-ea"/>
              </a:rPr>
              <a:t>3</a:t>
            </a:r>
            <a:r>
              <a:rPr sz="2400">
                <a:latin typeface="+mj-ea"/>
                <a:ea typeface="+mj-ea"/>
                <a:cs typeface="+mj-ea"/>
                <a:sym typeface="+mn-ea"/>
              </a:rPr>
              <a:t>路红、绿、黄灯，方便 Arduino Uno控制每一路的导通。每一路由相同的灯连接到 Arduino Uno的同一端口，当 Arduino Uno控制相应的I/O口为高电平时，这一路的</a:t>
            </a:r>
            <a:r>
              <a:rPr lang="en-US" sz="2400">
                <a:latin typeface="+mj-ea"/>
                <a:ea typeface="+mj-ea"/>
                <a:cs typeface="+mj-ea"/>
                <a:sym typeface="+mn-ea"/>
              </a:rPr>
              <a:t>LED</a:t>
            </a:r>
            <a:r>
              <a:rPr sz="2400">
                <a:latin typeface="+mj-ea"/>
                <a:ea typeface="+mj-ea"/>
                <a:cs typeface="+mj-ea"/>
                <a:sym typeface="+mn-ea"/>
              </a:rPr>
              <a:t>将全部亮。在相应的时刻 Arduino Uno给相应的I/O口输出相应的高电平，即可点亮相应颜色的</a:t>
            </a:r>
            <a:r>
              <a:rPr lang="en-US" sz="2400">
                <a:latin typeface="+mj-ea"/>
                <a:ea typeface="+mj-ea"/>
                <a:cs typeface="+mj-ea"/>
                <a:sym typeface="+mn-ea"/>
              </a:rPr>
              <a:t>LED</a:t>
            </a:r>
            <a:r>
              <a:rPr sz="2400">
                <a:latin typeface="+mj-ea"/>
                <a:ea typeface="+mj-ea"/>
                <a:cs typeface="+mj-ea"/>
                <a:sym typeface="+mn-ea"/>
              </a:rPr>
              <a:t>。</a:t>
            </a:r>
            <a:endParaRPr sz="2400">
              <a:latin typeface="+mj-ea"/>
              <a:ea typeface="+mj-ea"/>
              <a:cs typeface="+mj-ea"/>
              <a:sym typeface="+mn-ea"/>
            </a:endParaRPr>
          </a:p>
        </p:txBody>
      </p:sp>
      <p:pic>
        <p:nvPicPr>
          <p:cNvPr id="5" name="图片 4" descr="31393935333132383b31393939333838353bb4b4d2e2"/>
          <p:cNvPicPr>
            <a:picLocks noChangeAspect="1"/>
          </p:cNvPicPr>
          <p:nvPr/>
        </p:nvPicPr>
        <p:blipFill>
          <a:blip r:embed="rId1"/>
          <a:stretch>
            <a:fillRect/>
          </a:stretch>
        </p:blipFill>
        <p:spPr>
          <a:xfrm>
            <a:off x="119380" y="1052195"/>
            <a:ext cx="576000" cy="57600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pic>
        <p:nvPicPr>
          <p:cNvPr id="7" name="图片 29"/>
          <p:cNvPicPr>
            <a:picLocks noChangeAspect="1"/>
          </p:cNvPicPr>
          <p:nvPr/>
        </p:nvPicPr>
        <p:blipFill>
          <a:blip r:embed="rId1">
            <a:clrChange>
              <a:clrFrom>
                <a:srgbClr val="E0E0D0">
                  <a:alpha val="100000"/>
                </a:srgbClr>
              </a:clrFrom>
              <a:clrTo>
                <a:srgbClr val="E0E0D0">
                  <a:alpha val="100000"/>
                  <a:alpha val="0"/>
                </a:srgbClr>
              </a:clrTo>
            </a:clrChange>
            <a:lum bright="12000" contrast="12000"/>
          </a:blip>
          <a:srcRect l="3811" t="2573" r="9528" b="2700"/>
          <a:stretch>
            <a:fillRect/>
          </a:stretch>
        </p:blipFill>
        <p:spPr>
          <a:xfrm>
            <a:off x="2855595" y="958850"/>
            <a:ext cx="5313680" cy="5213350"/>
          </a:xfrm>
          <a:prstGeom prst="rect">
            <a:avLst/>
          </a:prstGeom>
          <a:noFill/>
          <a:ln w="9525">
            <a:noFill/>
          </a:ln>
        </p:spPr>
      </p:pic>
      <p:sp>
        <p:nvSpPr>
          <p:cNvPr id="4" name="文本框 3"/>
          <p:cNvSpPr txBox="1"/>
          <p:nvPr/>
        </p:nvSpPr>
        <p:spPr>
          <a:xfrm>
            <a:off x="3863975" y="6172200"/>
            <a:ext cx="3383280" cy="368300"/>
          </a:xfrm>
          <a:prstGeom prst="rect">
            <a:avLst/>
          </a:prstGeom>
          <a:noFill/>
        </p:spPr>
        <p:txBody>
          <a:bodyPr wrap="square" rtlCol="0">
            <a:spAutoFit/>
          </a:bodyPr>
          <a:p>
            <a:r>
              <a:rPr lang="zh-CN" altLang="en-US"/>
              <a:t>图5-103 LED灯显示电路原理图</a:t>
            </a:r>
            <a:endParaRPr lang="zh-CN"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sp>
        <p:nvSpPr>
          <p:cNvPr id="23" name="矩形 22"/>
          <p:cNvSpPr/>
          <p:nvPr/>
        </p:nvSpPr>
        <p:spPr>
          <a:xfrm>
            <a:off x="0" y="980440"/>
            <a:ext cx="12211685" cy="452310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2</a:t>
            </a:r>
            <a:r>
              <a:rPr sz="2400">
                <a:latin typeface="+mj-ea"/>
                <a:ea typeface="+mj-ea"/>
                <a:cs typeface="+mj-ea"/>
                <a:sym typeface="+mn-ea"/>
              </a:rPr>
              <a:t>.LED数码管显示电路</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LED数码管显示电路</a:t>
            </a:r>
            <a:r>
              <a:rPr lang="zh-CN" sz="2400">
                <a:latin typeface="+mj-ea"/>
                <a:ea typeface="+mj-ea"/>
                <a:cs typeface="+mj-ea"/>
                <a:sym typeface="+mn-ea"/>
              </a:rPr>
              <a:t>原理图</a:t>
            </a:r>
            <a:r>
              <a:rPr sz="2400">
                <a:latin typeface="+mj-ea"/>
                <a:ea typeface="+mj-ea"/>
                <a:cs typeface="+mj-ea"/>
                <a:sym typeface="+mn-ea"/>
              </a:rPr>
              <a:t>如图5-104 所示</a:t>
            </a:r>
            <a:r>
              <a:rPr lang="zh-CN" sz="2400">
                <a:latin typeface="+mj-ea"/>
                <a:ea typeface="+mj-ea"/>
                <a:cs typeface="+mj-ea"/>
                <a:sym typeface="+mn-ea"/>
              </a:rPr>
              <a:t>，它</a:t>
            </a:r>
            <a:r>
              <a:rPr sz="2400">
                <a:latin typeface="+mj-ea"/>
                <a:ea typeface="+mj-ea"/>
                <a:cs typeface="+mj-ea"/>
                <a:sym typeface="+mn-ea"/>
              </a:rPr>
              <a:t>由1片TM1637和4位一体数码管组成。TM1637 是一种带键盘扫描接口的LED驱动控制专用电路，内部集成有MCU数字接口、数据锁存器、LED高压驱动、键盘扫描等电路。</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微处理器的数据通过两线总线接口和TM1637通信，在输入数据时</a:t>
            </a:r>
            <a:r>
              <a:rPr lang="zh-CN" sz="2400">
                <a:latin typeface="+mj-ea"/>
                <a:ea typeface="+mj-ea"/>
                <a:cs typeface="+mj-ea"/>
                <a:sym typeface="+mn-ea"/>
              </a:rPr>
              <a:t>，</a:t>
            </a:r>
            <a:r>
              <a:rPr sz="2400">
                <a:latin typeface="+mj-ea"/>
                <a:ea typeface="+mj-ea"/>
                <a:cs typeface="+mj-ea"/>
                <a:sym typeface="+mn-ea"/>
              </a:rPr>
              <a:t>当CLK</a:t>
            </a:r>
            <a:r>
              <a:rPr lang="zh-CN" sz="2400">
                <a:latin typeface="+mj-ea"/>
                <a:ea typeface="+mj-ea"/>
                <a:cs typeface="+mj-ea"/>
                <a:sym typeface="+mn-ea"/>
              </a:rPr>
              <a:t>为</a:t>
            </a:r>
            <a:r>
              <a:rPr sz="2400">
                <a:latin typeface="+mj-ea"/>
                <a:ea typeface="+mj-ea"/>
                <a:cs typeface="+mj-ea"/>
                <a:sym typeface="+mn-ea"/>
              </a:rPr>
              <a:t>高电平时，DIO上的信号必须保持不变；只有CLK上的时钟信号为低电平时，DIO上的信号才</a:t>
            </a:r>
            <a:r>
              <a:rPr lang="zh-CN" sz="2400">
                <a:latin typeface="+mj-ea"/>
                <a:ea typeface="+mj-ea"/>
                <a:cs typeface="+mj-ea"/>
                <a:sym typeface="+mn-ea"/>
              </a:rPr>
              <a:t>发生</a:t>
            </a:r>
            <a:r>
              <a:rPr sz="2400">
                <a:latin typeface="+mj-ea"/>
                <a:ea typeface="+mj-ea"/>
                <a:cs typeface="+mj-ea"/>
                <a:sym typeface="+mn-ea"/>
              </a:rPr>
              <a:t>改变。数据输入的开始条件是CLK为高电平时，DIO由高</a:t>
            </a:r>
            <a:r>
              <a:rPr sz="2400">
                <a:latin typeface="+mj-ea"/>
                <a:ea typeface="+mj-ea"/>
                <a:cs typeface="+mj-ea"/>
                <a:sym typeface="+mn-ea"/>
              </a:rPr>
              <a:t>电平</a:t>
            </a:r>
            <a:r>
              <a:rPr sz="2400">
                <a:latin typeface="+mj-ea"/>
                <a:ea typeface="+mj-ea"/>
                <a:cs typeface="+mj-ea"/>
                <a:sym typeface="+mn-ea"/>
              </a:rPr>
              <a:t>变低</a:t>
            </a:r>
            <a:r>
              <a:rPr sz="2400">
                <a:latin typeface="+mj-ea"/>
                <a:ea typeface="+mj-ea"/>
                <a:cs typeface="+mj-ea"/>
                <a:sym typeface="+mn-ea"/>
              </a:rPr>
              <a:t>电平</a:t>
            </a:r>
            <a:r>
              <a:rPr sz="2400">
                <a:latin typeface="+mj-ea"/>
                <a:ea typeface="+mj-ea"/>
                <a:cs typeface="+mj-ea"/>
                <a:sym typeface="+mn-ea"/>
              </a:rPr>
              <a:t>；结束条件是CLK为</a:t>
            </a:r>
            <a:r>
              <a:rPr sz="2400">
                <a:latin typeface="+mj-ea"/>
                <a:ea typeface="+mj-ea"/>
                <a:cs typeface="+mj-ea"/>
                <a:sym typeface="+mn-ea"/>
              </a:rPr>
              <a:t>低电平</a:t>
            </a:r>
            <a:r>
              <a:rPr sz="2400">
                <a:latin typeface="+mj-ea"/>
                <a:ea typeface="+mj-ea"/>
                <a:cs typeface="+mj-ea"/>
                <a:sym typeface="+mn-ea"/>
              </a:rPr>
              <a:t>时，DIO由低电平变为高电平。</a:t>
            </a:r>
            <a:endParaRPr sz="2400">
              <a:latin typeface="+mj-ea"/>
              <a:ea typeface="+mj-ea"/>
              <a:cs typeface="+mj-ea"/>
              <a:sym typeface="+mn-ea"/>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pic>
        <p:nvPicPr>
          <p:cNvPr id="11" name="图片 31"/>
          <p:cNvPicPr>
            <a:picLocks noChangeAspect="1"/>
          </p:cNvPicPr>
          <p:nvPr/>
        </p:nvPicPr>
        <p:blipFill>
          <a:blip r:embed="rId1">
            <a:clrChange>
              <a:clrFrom>
                <a:srgbClr val="E0E0D0">
                  <a:alpha val="100000"/>
                </a:srgbClr>
              </a:clrFrom>
              <a:clrTo>
                <a:srgbClr val="E0E0D0">
                  <a:alpha val="100000"/>
                  <a:alpha val="0"/>
                </a:srgbClr>
              </a:clrTo>
            </a:clrChange>
            <a:lum bright="12000" contrast="12000"/>
          </a:blip>
          <a:srcRect r="998"/>
          <a:stretch>
            <a:fillRect/>
          </a:stretch>
        </p:blipFill>
        <p:spPr>
          <a:xfrm>
            <a:off x="1551305" y="1268730"/>
            <a:ext cx="6925945" cy="3561080"/>
          </a:xfrm>
          <a:prstGeom prst="rect">
            <a:avLst/>
          </a:prstGeom>
          <a:noFill/>
          <a:ln w="9525">
            <a:noFill/>
          </a:ln>
        </p:spPr>
      </p:pic>
      <p:sp>
        <p:nvSpPr>
          <p:cNvPr id="4" name="文本框 3"/>
          <p:cNvSpPr txBox="1"/>
          <p:nvPr/>
        </p:nvSpPr>
        <p:spPr>
          <a:xfrm>
            <a:off x="3145790" y="4868545"/>
            <a:ext cx="3737610" cy="368300"/>
          </a:xfrm>
          <a:prstGeom prst="rect">
            <a:avLst/>
          </a:prstGeom>
          <a:noFill/>
        </p:spPr>
        <p:txBody>
          <a:bodyPr wrap="square" rtlCol="0">
            <a:spAutoFit/>
          </a:bodyPr>
          <a:p>
            <a:r>
              <a:rPr lang="zh-CN" altLang="en-US"/>
              <a:t>图5-104 LED数码管显示电路原理图</a:t>
            </a:r>
            <a:endParaRPr lang="zh-CN"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sp>
        <p:nvSpPr>
          <p:cNvPr id="23" name="矩形 22"/>
          <p:cNvSpPr/>
          <p:nvPr/>
        </p:nvSpPr>
        <p:spPr>
          <a:xfrm>
            <a:off x="0" y="980440"/>
            <a:ext cx="12211685" cy="286131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3</a:t>
            </a:r>
            <a:r>
              <a:rPr sz="2400">
                <a:latin typeface="+mj-ea"/>
                <a:ea typeface="+mj-ea"/>
                <a:cs typeface="+mj-ea"/>
                <a:sym typeface="+mn-ea"/>
              </a:rPr>
              <a:t>.微处理器电路</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 Arduino Uno工作时， Arduino Uno判断内部计时是否达到相应的时间，</a:t>
            </a:r>
            <a:r>
              <a:rPr lang="zh-CN" sz="2400">
                <a:latin typeface="+mj-ea"/>
                <a:ea typeface="+mj-ea"/>
                <a:cs typeface="+mj-ea"/>
                <a:sym typeface="+mn-ea"/>
              </a:rPr>
              <a:t>以</a:t>
            </a:r>
            <a:r>
              <a:rPr sz="2400">
                <a:latin typeface="+mj-ea"/>
                <a:ea typeface="+mj-ea"/>
                <a:cs typeface="+mj-ea"/>
                <a:sym typeface="+mn-ea"/>
              </a:rPr>
              <a:t>控制LED灯控制电路成为相应的状态。例如</a:t>
            </a:r>
            <a:r>
              <a:rPr lang="zh-CN" sz="2400">
                <a:latin typeface="+mj-ea"/>
                <a:ea typeface="+mj-ea"/>
                <a:cs typeface="+mj-ea"/>
                <a:sym typeface="+mn-ea"/>
              </a:rPr>
              <a:t>，在</a:t>
            </a:r>
            <a:r>
              <a:rPr sz="2400">
                <a:latin typeface="+mj-ea"/>
                <a:ea typeface="+mj-ea"/>
                <a:cs typeface="+mj-ea"/>
                <a:sym typeface="+mn-ea"/>
              </a:rPr>
              <a:t>状态1，东西路口绿灯亮，南北路口红灯亮时， Arduino Uno将IO12和IO5置1，同时驱动TM1637在相应的数码管上显示倒计时。如图5-105 所示为</a:t>
            </a:r>
            <a:r>
              <a:rPr sz="2400">
                <a:latin typeface="+mj-ea"/>
                <a:ea typeface="+mj-ea"/>
                <a:cs typeface="+mj-ea"/>
                <a:sym typeface="+mn-ea"/>
              </a:rPr>
              <a:t>微处理电路</a:t>
            </a:r>
            <a:r>
              <a:rPr lang="zh-CN" sz="2400">
                <a:latin typeface="+mj-ea"/>
                <a:ea typeface="+mj-ea"/>
                <a:cs typeface="+mj-ea"/>
                <a:sym typeface="+mn-ea"/>
              </a:rPr>
              <a:t>原理图</a:t>
            </a:r>
            <a:r>
              <a:rPr sz="2400">
                <a:latin typeface="+mj-ea"/>
                <a:ea typeface="+mj-ea"/>
                <a:cs typeface="+mj-ea"/>
                <a:sym typeface="+mn-ea"/>
              </a:rPr>
              <a:t>。</a:t>
            </a:r>
            <a:endParaRPr sz="2400">
              <a:latin typeface="+mj-ea"/>
              <a:ea typeface="+mj-ea"/>
              <a:cs typeface="+mj-ea"/>
              <a:sym typeface="+mn-ea"/>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pic>
        <p:nvPicPr>
          <p:cNvPr id="12" name="图片 32"/>
          <p:cNvPicPr>
            <a:picLocks noChangeAspect="1"/>
          </p:cNvPicPr>
          <p:nvPr/>
        </p:nvPicPr>
        <p:blipFill>
          <a:blip r:embed="rId1">
            <a:clrChange>
              <a:clrFrom>
                <a:srgbClr val="E0E0D0">
                  <a:alpha val="100000"/>
                </a:srgbClr>
              </a:clrFrom>
              <a:clrTo>
                <a:srgbClr val="E0E0D0">
                  <a:alpha val="100000"/>
                  <a:alpha val="0"/>
                </a:srgbClr>
              </a:clrTo>
            </a:clrChange>
            <a:lum bright="12000" contrast="12000"/>
          </a:blip>
          <a:srcRect l="1852" t="2190" r="1568" b="1955"/>
          <a:stretch>
            <a:fillRect/>
          </a:stretch>
        </p:blipFill>
        <p:spPr>
          <a:xfrm>
            <a:off x="1832610" y="958850"/>
            <a:ext cx="6248400" cy="5293995"/>
          </a:xfrm>
          <a:prstGeom prst="rect">
            <a:avLst/>
          </a:prstGeom>
          <a:noFill/>
          <a:ln w="9525">
            <a:noFill/>
          </a:ln>
        </p:spPr>
      </p:pic>
      <p:sp>
        <p:nvSpPr>
          <p:cNvPr id="4" name="文本框 3"/>
          <p:cNvSpPr txBox="1"/>
          <p:nvPr/>
        </p:nvSpPr>
        <p:spPr>
          <a:xfrm>
            <a:off x="3309620" y="6308725"/>
            <a:ext cx="3294380" cy="368300"/>
          </a:xfrm>
          <a:prstGeom prst="rect">
            <a:avLst/>
          </a:prstGeom>
          <a:noFill/>
        </p:spPr>
        <p:txBody>
          <a:bodyPr wrap="square" rtlCol="0">
            <a:spAutoFit/>
          </a:bodyPr>
          <a:p>
            <a:r>
              <a:rPr lang="zh-CN" altLang="en-US"/>
              <a:t>图5-105 微处理器电路原理图</a:t>
            </a:r>
            <a:endParaRPr lang="zh-CN"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sp>
        <p:nvSpPr>
          <p:cNvPr id="23" name="矩形 22"/>
          <p:cNvSpPr/>
          <p:nvPr/>
        </p:nvSpPr>
        <p:spPr>
          <a:xfrm>
            <a:off x="0" y="980440"/>
            <a:ext cx="12211685" cy="56311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4</a:t>
            </a:r>
            <a:r>
              <a:rPr sz="2400">
                <a:latin typeface="+mj-ea"/>
                <a:ea typeface="+mj-ea"/>
                <a:cs typeface="+mj-ea"/>
                <a:sym typeface="+mn-ea"/>
              </a:rPr>
              <a:t>.按键电路</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按键电路用于模拟红外遥控改变路口倒计时时间。按键按下时，模拟红外接收器接收到一次高电平。当路面通行状况出现某一方向拥堵时，可以通过模式选择来匹配合适的通行时间。在本设计中，我们设定了3种计时方案。当然，</a:t>
            </a:r>
            <a:r>
              <a:rPr sz="2400">
                <a:latin typeface="+mj-ea"/>
                <a:ea typeface="+mj-ea"/>
                <a:cs typeface="+mj-ea"/>
                <a:sym typeface="+mn-ea"/>
              </a:rPr>
              <a:t>可以方便</a:t>
            </a:r>
            <a:r>
              <a:rPr lang="zh-CN" sz="2400">
                <a:latin typeface="+mj-ea"/>
                <a:ea typeface="+mj-ea"/>
                <a:cs typeface="+mj-ea"/>
                <a:sym typeface="+mn-ea"/>
              </a:rPr>
              <a:t>地对</a:t>
            </a:r>
            <a:r>
              <a:rPr sz="2400">
                <a:latin typeface="+mj-ea"/>
                <a:ea typeface="+mj-ea"/>
                <a:cs typeface="+mj-ea"/>
                <a:sym typeface="+mn-ea"/>
              </a:rPr>
              <a:t>这些方案进行修改及拓展。方案一是南北</a:t>
            </a:r>
            <a:r>
              <a:rPr sz="2400">
                <a:latin typeface="+mj-ea"/>
                <a:ea typeface="+mj-ea"/>
                <a:cs typeface="+mj-ea"/>
                <a:sym typeface="+mn-ea"/>
              </a:rPr>
              <a:t>方向</a:t>
            </a:r>
            <a:r>
              <a:rPr sz="2400">
                <a:latin typeface="+mj-ea"/>
                <a:ea typeface="+mj-ea"/>
                <a:cs typeface="+mj-ea"/>
                <a:sym typeface="+mn-ea"/>
              </a:rPr>
              <a:t>与东西方向倒计时均为25s；方案二是东西方向倒计时40s，南北方向倒计时25s；方案三是东西方向倒计时25s，南北方向倒计时40s。在进行模式选择的时候，先要按一次“暂停”键，然后选择“模式”按键，“模式”键按一次是</a:t>
            </a:r>
            <a:r>
              <a:rPr lang="zh-CN" sz="2400">
                <a:latin typeface="+mj-ea"/>
                <a:ea typeface="+mj-ea"/>
                <a:cs typeface="+mj-ea"/>
                <a:sym typeface="+mn-ea"/>
              </a:rPr>
              <a:t>选择</a:t>
            </a:r>
            <a:r>
              <a:rPr sz="2400">
                <a:latin typeface="+mj-ea"/>
                <a:ea typeface="+mj-ea"/>
                <a:cs typeface="+mj-ea"/>
                <a:sym typeface="+mn-ea"/>
              </a:rPr>
              <a:t>方案一，</a:t>
            </a:r>
            <a:r>
              <a:rPr sz="2400">
                <a:latin typeface="+mj-ea"/>
                <a:ea typeface="+mj-ea"/>
                <a:cs typeface="+mj-ea"/>
                <a:sym typeface="+mn-ea"/>
              </a:rPr>
              <a:t>按</a:t>
            </a:r>
            <a:r>
              <a:rPr sz="2400">
                <a:latin typeface="+mj-ea"/>
                <a:ea typeface="+mj-ea"/>
                <a:cs typeface="+mj-ea"/>
                <a:sym typeface="+mn-ea"/>
              </a:rPr>
              <a:t>两次</a:t>
            </a:r>
            <a:r>
              <a:rPr lang="zh-CN" sz="2400">
                <a:latin typeface="+mj-ea"/>
                <a:ea typeface="+mj-ea"/>
                <a:cs typeface="+mj-ea"/>
                <a:sym typeface="+mn-ea"/>
              </a:rPr>
              <a:t>选择</a:t>
            </a:r>
            <a:r>
              <a:rPr sz="2400">
                <a:latin typeface="+mj-ea"/>
                <a:ea typeface="+mj-ea"/>
                <a:cs typeface="+mj-ea"/>
                <a:sym typeface="+mn-ea"/>
              </a:rPr>
              <a:t>方案二，</a:t>
            </a:r>
            <a:r>
              <a:rPr sz="2400">
                <a:latin typeface="+mj-ea"/>
                <a:ea typeface="+mj-ea"/>
                <a:cs typeface="+mj-ea"/>
                <a:sym typeface="+mn-ea"/>
              </a:rPr>
              <a:t>按</a:t>
            </a:r>
            <a:r>
              <a:rPr sz="2400">
                <a:latin typeface="+mj-ea"/>
                <a:ea typeface="+mj-ea"/>
                <a:cs typeface="+mj-ea"/>
                <a:sym typeface="+mn-ea"/>
              </a:rPr>
              <a:t>两次以上</a:t>
            </a:r>
            <a:r>
              <a:rPr lang="zh-CN" sz="2400">
                <a:latin typeface="+mj-ea"/>
                <a:ea typeface="+mj-ea"/>
                <a:cs typeface="+mj-ea"/>
                <a:sym typeface="+mn-ea"/>
              </a:rPr>
              <a:t>选择</a:t>
            </a:r>
            <a:r>
              <a:rPr sz="2400">
                <a:latin typeface="+mj-ea"/>
                <a:ea typeface="+mj-ea"/>
                <a:cs typeface="+mj-ea"/>
                <a:sym typeface="+mn-ea"/>
              </a:rPr>
              <a:t>方案三，之后再按一次“暂停”</a:t>
            </a:r>
            <a:r>
              <a:rPr sz="2400">
                <a:latin typeface="+mj-ea"/>
                <a:ea typeface="+mj-ea"/>
                <a:cs typeface="+mj-ea"/>
                <a:sym typeface="+mn-ea"/>
              </a:rPr>
              <a:t>按</a:t>
            </a:r>
            <a:r>
              <a:rPr sz="2400">
                <a:latin typeface="+mj-ea"/>
                <a:ea typeface="+mj-ea"/>
                <a:cs typeface="+mj-ea"/>
                <a:sym typeface="+mn-ea"/>
              </a:rPr>
              <a:t>键，就设定好了</a:t>
            </a:r>
            <a:r>
              <a:rPr lang="zh-CN" sz="2400">
                <a:latin typeface="+mj-ea"/>
                <a:ea typeface="+mj-ea"/>
                <a:cs typeface="+mj-ea"/>
                <a:sym typeface="+mn-ea"/>
              </a:rPr>
              <a:t>将</a:t>
            </a:r>
            <a:r>
              <a:rPr sz="2400">
                <a:latin typeface="+mj-ea"/>
                <a:ea typeface="+mj-ea"/>
                <a:cs typeface="+mj-ea"/>
                <a:sym typeface="+mn-ea"/>
              </a:rPr>
              <a:t>要执行的通行时间方案。</a:t>
            </a:r>
            <a:r>
              <a:rPr sz="2400">
                <a:latin typeface="+mj-ea"/>
                <a:ea typeface="+mj-ea"/>
                <a:cs typeface="+mj-ea"/>
                <a:sym typeface="+mn-ea"/>
              </a:rPr>
              <a:t>按键电路</a:t>
            </a:r>
            <a:r>
              <a:rPr sz="2400">
                <a:latin typeface="+mj-ea"/>
                <a:ea typeface="+mj-ea"/>
                <a:cs typeface="+mj-ea"/>
                <a:sym typeface="+mn-ea"/>
              </a:rPr>
              <a:t>原理图如图5-106 所示。</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新型交通灯电路原理图如图</a:t>
            </a:r>
            <a:r>
              <a:rPr lang="en-US" altLang="zh-CN" sz="2400">
                <a:latin typeface="+mj-ea"/>
                <a:ea typeface="+mj-ea"/>
                <a:cs typeface="+mj-ea"/>
                <a:sym typeface="+mn-ea"/>
              </a:rPr>
              <a:t>5-107</a:t>
            </a:r>
            <a:r>
              <a:rPr lang="zh-CN" altLang="en-US" sz="2400">
                <a:latin typeface="+mj-ea"/>
                <a:ea typeface="+mj-ea"/>
                <a:cs typeface="+mj-ea"/>
                <a:sym typeface="+mn-ea"/>
              </a:rPr>
              <a:t>所示。</a:t>
            </a:r>
            <a:endParaRPr lang="zh-CN" altLang="en-US" sz="2400">
              <a:latin typeface="+mj-ea"/>
              <a:ea typeface="+mj-ea"/>
              <a:cs typeface="+mj-ea"/>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pic>
        <p:nvPicPr>
          <p:cNvPr id="5" name="图片 10"/>
          <p:cNvPicPr>
            <a:picLocks noChangeAspect="1"/>
          </p:cNvPicPr>
          <p:nvPr/>
        </p:nvPicPr>
        <p:blipFill>
          <a:blip r:embed="rId1">
            <a:clrChange>
              <a:clrFrom>
                <a:srgbClr val="E0E0D0">
                  <a:alpha val="100000"/>
                </a:srgbClr>
              </a:clrFrom>
              <a:clrTo>
                <a:srgbClr val="E0E0D0">
                  <a:alpha val="100000"/>
                  <a:alpha val="0"/>
                </a:srgbClr>
              </a:clrTo>
            </a:clrChange>
            <a:lum bright="6000" contrast="17999"/>
          </a:blip>
          <a:stretch>
            <a:fillRect/>
          </a:stretch>
        </p:blipFill>
        <p:spPr>
          <a:xfrm>
            <a:off x="1487805" y="1052195"/>
            <a:ext cx="7060565" cy="4817110"/>
          </a:xfrm>
          <a:prstGeom prst="rect">
            <a:avLst/>
          </a:prstGeom>
          <a:noFill/>
          <a:ln w="9525">
            <a:noFill/>
          </a:ln>
        </p:spPr>
      </p:pic>
      <p:sp>
        <p:nvSpPr>
          <p:cNvPr id="7" name="文本框 6"/>
          <p:cNvSpPr txBox="1"/>
          <p:nvPr/>
        </p:nvSpPr>
        <p:spPr>
          <a:xfrm>
            <a:off x="3496310" y="6092825"/>
            <a:ext cx="3035935" cy="368300"/>
          </a:xfrm>
          <a:prstGeom prst="rect">
            <a:avLst/>
          </a:prstGeom>
          <a:noFill/>
        </p:spPr>
        <p:txBody>
          <a:bodyPr wrap="square" rtlCol="0">
            <a:spAutoFit/>
          </a:bodyPr>
          <a:p>
            <a:r>
              <a:rPr lang="zh-CN" altLang="en-US"/>
              <a:t>图5-4 数控恒流源产生电路</a:t>
            </a:r>
            <a:endParaRPr lang="zh-CN"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pic>
        <p:nvPicPr>
          <p:cNvPr id="61" name="图片 33"/>
          <p:cNvPicPr>
            <a:picLocks noChangeAspect="1"/>
          </p:cNvPicPr>
          <p:nvPr/>
        </p:nvPicPr>
        <p:blipFill>
          <a:blip r:embed="rId1">
            <a:clrChange>
              <a:clrFrom>
                <a:srgbClr val="E0E0D0">
                  <a:alpha val="100000"/>
                </a:srgbClr>
              </a:clrFrom>
              <a:clrTo>
                <a:srgbClr val="E0E0D0">
                  <a:alpha val="100000"/>
                  <a:alpha val="0"/>
                </a:srgbClr>
              </a:clrTo>
            </a:clrChange>
            <a:lum bright="12000" contrast="12000"/>
          </a:blip>
          <a:srcRect l="1751" t="6862" r="2152" b="5623"/>
          <a:stretch>
            <a:fillRect/>
          </a:stretch>
        </p:blipFill>
        <p:spPr>
          <a:xfrm>
            <a:off x="1286510" y="1916430"/>
            <a:ext cx="7456170" cy="2332355"/>
          </a:xfrm>
          <a:prstGeom prst="rect">
            <a:avLst/>
          </a:prstGeom>
          <a:noFill/>
          <a:ln w="9525">
            <a:noFill/>
          </a:ln>
        </p:spPr>
      </p:pic>
      <p:sp>
        <p:nvSpPr>
          <p:cNvPr id="4" name="文本框 3"/>
          <p:cNvSpPr txBox="1"/>
          <p:nvPr/>
        </p:nvSpPr>
        <p:spPr>
          <a:xfrm>
            <a:off x="3641725" y="4652645"/>
            <a:ext cx="2744470" cy="368300"/>
          </a:xfrm>
          <a:prstGeom prst="rect">
            <a:avLst/>
          </a:prstGeom>
          <a:noFill/>
        </p:spPr>
        <p:txBody>
          <a:bodyPr wrap="square" rtlCol="0">
            <a:spAutoFit/>
          </a:bodyPr>
          <a:p>
            <a:r>
              <a:rPr lang="zh-CN" altLang="en-US"/>
              <a:t>图5-106 按键电路原理图</a:t>
            </a:r>
            <a:endParaRPr lang="zh-CN"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sp>
        <p:nvSpPr>
          <p:cNvPr id="4" name="文本框 3"/>
          <p:cNvSpPr txBox="1"/>
          <p:nvPr/>
        </p:nvSpPr>
        <p:spPr>
          <a:xfrm>
            <a:off x="4295775" y="6308725"/>
            <a:ext cx="3460115" cy="368300"/>
          </a:xfrm>
          <a:prstGeom prst="rect">
            <a:avLst/>
          </a:prstGeom>
          <a:noFill/>
        </p:spPr>
        <p:txBody>
          <a:bodyPr wrap="square" rtlCol="0">
            <a:spAutoFit/>
          </a:bodyPr>
          <a:p>
            <a:r>
              <a:rPr lang="zh-CN" altLang="en-US"/>
              <a:t>图5-107 新型交通灯电路原理图</a:t>
            </a:r>
            <a:endParaRPr lang="zh-CN" altLang="en-US"/>
          </a:p>
        </p:txBody>
      </p:sp>
      <p:pic>
        <p:nvPicPr>
          <p:cNvPr id="81" name="图片 35"/>
          <p:cNvPicPr>
            <a:picLocks noChangeAspect="1"/>
          </p:cNvPicPr>
          <p:nvPr/>
        </p:nvPicPr>
        <p:blipFill>
          <a:blip r:embed="rId1">
            <a:clrChange>
              <a:clrFrom>
                <a:srgbClr val="E0E0D0">
                  <a:alpha val="100000"/>
                </a:srgbClr>
              </a:clrFrom>
              <a:clrTo>
                <a:srgbClr val="E0E0D0">
                  <a:alpha val="100000"/>
                  <a:alpha val="0"/>
                </a:srgbClr>
              </a:clrTo>
            </a:clrChange>
            <a:lum bright="12000" contrast="18000"/>
          </a:blip>
          <a:srcRect l="1523" t="3205" r="1604" b="1429"/>
          <a:stretch>
            <a:fillRect/>
          </a:stretch>
        </p:blipFill>
        <p:spPr>
          <a:xfrm>
            <a:off x="2567305" y="908685"/>
            <a:ext cx="6825615" cy="5253355"/>
          </a:xfrm>
          <a:prstGeom prst="rect">
            <a:avLst/>
          </a:prstGeom>
          <a:noFill/>
          <a:ln w="9525">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sp>
        <p:nvSpPr>
          <p:cNvPr id="23" name="矩形 22"/>
          <p:cNvSpPr/>
          <p:nvPr/>
        </p:nvSpPr>
        <p:spPr>
          <a:xfrm>
            <a:off x="-24765" y="980440"/>
            <a:ext cx="5717540" cy="17532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可视化程序设计</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软件主程序结构框图如图5-108 所示。定时中断子程序如图5-109 所示。</a:t>
            </a:r>
            <a:endParaRPr sz="2400">
              <a:latin typeface="+mj-ea"/>
              <a:ea typeface="+mj-ea"/>
              <a:cs typeface="+mj-ea"/>
              <a:sym typeface="+mn-ea"/>
            </a:endParaRPr>
          </a:p>
        </p:txBody>
      </p:sp>
      <p:pic>
        <p:nvPicPr>
          <p:cNvPr id="4" name="图片 3" descr="343638353633323b343638353930383bb5e7c4d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9380" y="1052195"/>
            <a:ext cx="576000" cy="576000"/>
          </a:xfrm>
          <a:prstGeom prst="rect">
            <a:avLst/>
          </a:prstGeom>
        </p:spPr>
      </p:pic>
      <p:pic>
        <p:nvPicPr>
          <p:cNvPr id="5" name="图片 4"/>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528435" y="980440"/>
            <a:ext cx="2873375" cy="5366385"/>
          </a:xfrm>
          <a:prstGeom prst="rect">
            <a:avLst/>
          </a:prstGeom>
        </p:spPr>
      </p:pic>
      <p:sp>
        <p:nvSpPr>
          <p:cNvPr id="8" name="文本框 7"/>
          <p:cNvSpPr txBox="1"/>
          <p:nvPr/>
        </p:nvSpPr>
        <p:spPr>
          <a:xfrm>
            <a:off x="6311900" y="6452870"/>
            <a:ext cx="3217545" cy="368300"/>
          </a:xfrm>
          <a:prstGeom prst="rect">
            <a:avLst/>
          </a:prstGeom>
          <a:noFill/>
        </p:spPr>
        <p:txBody>
          <a:bodyPr wrap="square" rtlCol="0">
            <a:spAutoFit/>
          </a:bodyPr>
          <a:p>
            <a:r>
              <a:rPr lang="zh-CN" altLang="en-US"/>
              <a:t>图5-108 软件主程序结构框图</a:t>
            </a:r>
            <a:endParaRPr lang="zh-CN"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sp>
        <p:nvSpPr>
          <p:cNvPr id="8" name="文本框 7"/>
          <p:cNvSpPr txBox="1"/>
          <p:nvPr/>
        </p:nvSpPr>
        <p:spPr>
          <a:xfrm>
            <a:off x="4486910" y="5732780"/>
            <a:ext cx="3217545" cy="368300"/>
          </a:xfrm>
          <a:prstGeom prst="rect">
            <a:avLst/>
          </a:prstGeom>
          <a:noFill/>
        </p:spPr>
        <p:txBody>
          <a:bodyPr wrap="square" rtlCol="0">
            <a:spAutoFit/>
          </a:bodyPr>
          <a:p>
            <a:r>
              <a:rPr lang="zh-CN" altLang="en-US"/>
              <a:t>图5-109 定时中断子程序</a:t>
            </a:r>
            <a:endParaRPr lang="zh-CN" altLang="en-US"/>
          </a:p>
        </p:txBody>
      </p:sp>
      <p:pic>
        <p:nvPicPr>
          <p:cNvPr id="89" name="图片 37"/>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2849880" y="943610"/>
            <a:ext cx="5919470" cy="4532630"/>
          </a:xfrm>
          <a:prstGeom prst="rect">
            <a:avLst/>
          </a:prstGeom>
          <a:noFill/>
          <a:ln w="9525">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sp>
        <p:nvSpPr>
          <p:cNvPr id="23" name="矩形 22"/>
          <p:cNvSpPr/>
          <p:nvPr/>
        </p:nvSpPr>
        <p:spPr>
          <a:xfrm>
            <a:off x="-24765" y="980440"/>
            <a:ext cx="4771390" cy="64516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en-US" altLang="zh-CN" sz="2400">
                <a:latin typeface="+mj-ea"/>
                <a:ea typeface="+mj-ea"/>
                <a:cs typeface="+mj-ea"/>
                <a:sym typeface="+mn-ea"/>
              </a:rPr>
              <a:t>LOOP</a:t>
            </a:r>
            <a:r>
              <a:rPr lang="zh-CN" sz="2400">
                <a:latin typeface="+mj-ea"/>
                <a:ea typeface="+mj-ea"/>
                <a:cs typeface="+mj-ea"/>
                <a:sym typeface="+mn-ea"/>
              </a:rPr>
              <a:t>程序如图5-110 所示。</a:t>
            </a:r>
            <a:endParaRPr lang="zh-CN" sz="2400">
              <a:latin typeface="+mj-ea"/>
              <a:ea typeface="+mj-ea"/>
              <a:cs typeface="+mj-ea"/>
              <a:sym typeface="+mn-ea"/>
            </a:endParaRPr>
          </a:p>
        </p:txBody>
      </p:sp>
      <p:sp>
        <p:nvSpPr>
          <p:cNvPr id="8" name="文本框 7"/>
          <p:cNvSpPr txBox="1"/>
          <p:nvPr/>
        </p:nvSpPr>
        <p:spPr>
          <a:xfrm>
            <a:off x="7006590" y="6452870"/>
            <a:ext cx="2402205" cy="368300"/>
          </a:xfrm>
          <a:prstGeom prst="rect">
            <a:avLst/>
          </a:prstGeom>
          <a:noFill/>
        </p:spPr>
        <p:txBody>
          <a:bodyPr wrap="square" rtlCol="0">
            <a:spAutoFit/>
          </a:bodyPr>
          <a:p>
            <a:r>
              <a:rPr lang="zh-CN" altLang="en-US"/>
              <a:t>图5-110 </a:t>
            </a:r>
            <a:r>
              <a:rPr lang="en-US" altLang="zh-CN"/>
              <a:t> LOOP</a:t>
            </a:r>
            <a:r>
              <a:rPr lang="zh-CN" altLang="en-US"/>
              <a:t>程序</a:t>
            </a:r>
            <a:endParaRPr lang="zh-CN" altLang="en-US"/>
          </a:p>
        </p:txBody>
      </p:sp>
      <p:pic>
        <p:nvPicPr>
          <p:cNvPr id="159" name="图片 43"/>
          <p:cNvPicPr>
            <a:picLocks noChangeAspect="1"/>
          </p:cNvPicPr>
          <p:nvPr/>
        </p:nvPicPr>
        <p:blipFill>
          <a:blip r:embed="rId1">
            <a:clrChange>
              <a:clrFrom>
                <a:srgbClr val="FFFFFF">
                  <a:alpha val="100000"/>
                </a:srgbClr>
              </a:clrFrom>
              <a:clrTo>
                <a:srgbClr val="FFFFFF">
                  <a:alpha val="100000"/>
                  <a:alpha val="0"/>
                </a:srgbClr>
              </a:clrTo>
            </a:clrChange>
          </a:blip>
          <a:srcRect l="6020" t="2457" r="16614" b="1688"/>
          <a:stretch>
            <a:fillRect/>
          </a:stretch>
        </p:blipFill>
        <p:spPr>
          <a:xfrm>
            <a:off x="6432550" y="980440"/>
            <a:ext cx="2976245" cy="5503545"/>
          </a:xfrm>
          <a:prstGeom prst="rect">
            <a:avLst/>
          </a:prstGeom>
          <a:noFill/>
          <a:ln w="9525">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sp>
        <p:nvSpPr>
          <p:cNvPr id="23" name="矩形 22"/>
          <p:cNvSpPr/>
          <p:nvPr/>
        </p:nvSpPr>
        <p:spPr>
          <a:xfrm>
            <a:off x="-24765" y="980440"/>
            <a:ext cx="6746875" cy="17532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初始化程序和模式选择程序如图5-111 所示。</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定时子程序如图5-112 所示。</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LED控制子程序如图5-113 所示</a:t>
            </a:r>
            <a:r>
              <a:rPr lang="zh-CN" sz="2400">
                <a:latin typeface="+mj-ea"/>
                <a:ea typeface="+mj-ea"/>
                <a:cs typeface="+mj-ea"/>
                <a:sym typeface="+mn-ea"/>
              </a:rPr>
              <a:t>。</a:t>
            </a:r>
            <a:endParaRPr lang="zh-CN" sz="2400">
              <a:latin typeface="+mj-ea"/>
              <a:ea typeface="+mj-ea"/>
              <a:cs typeface="+mj-ea"/>
              <a:sym typeface="+mn-ea"/>
            </a:endParaRPr>
          </a:p>
        </p:txBody>
      </p:sp>
      <p:sp>
        <p:nvSpPr>
          <p:cNvPr id="8" name="文本框 7"/>
          <p:cNvSpPr txBox="1"/>
          <p:nvPr/>
        </p:nvSpPr>
        <p:spPr>
          <a:xfrm>
            <a:off x="7006590" y="6452870"/>
            <a:ext cx="3886200" cy="368300"/>
          </a:xfrm>
          <a:prstGeom prst="rect">
            <a:avLst/>
          </a:prstGeom>
          <a:noFill/>
        </p:spPr>
        <p:txBody>
          <a:bodyPr wrap="square" rtlCol="0">
            <a:spAutoFit/>
          </a:bodyPr>
          <a:p>
            <a:r>
              <a:t>图5-111 初始化程序和模式选择程序</a:t>
            </a:r>
          </a:p>
        </p:txBody>
      </p:sp>
      <p:pic>
        <p:nvPicPr>
          <p:cNvPr id="91" name="图片 39"/>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816090" y="980440"/>
            <a:ext cx="3706495" cy="5488305"/>
          </a:xfrm>
          <a:prstGeom prst="rect">
            <a:avLst/>
          </a:prstGeom>
          <a:noFill/>
          <a:ln w="9525">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sp>
        <p:nvSpPr>
          <p:cNvPr id="8" name="文本框 7"/>
          <p:cNvSpPr txBox="1"/>
          <p:nvPr/>
        </p:nvSpPr>
        <p:spPr>
          <a:xfrm>
            <a:off x="1703705" y="6452870"/>
            <a:ext cx="2402205" cy="368300"/>
          </a:xfrm>
          <a:prstGeom prst="rect">
            <a:avLst/>
          </a:prstGeom>
          <a:noFill/>
        </p:spPr>
        <p:txBody>
          <a:bodyPr wrap="square" rtlCol="0">
            <a:spAutoFit/>
          </a:bodyPr>
          <a:p>
            <a:r>
              <a:t>图5-112 定时子程序</a:t>
            </a:r>
          </a:p>
        </p:txBody>
      </p:sp>
      <p:pic>
        <p:nvPicPr>
          <p:cNvPr id="352" name="图片 233"/>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23570" y="958850"/>
            <a:ext cx="4674235" cy="5211445"/>
          </a:xfrm>
          <a:prstGeom prst="rect">
            <a:avLst/>
          </a:prstGeom>
          <a:noFill/>
          <a:ln w="9525">
            <a:noFill/>
          </a:ln>
        </p:spPr>
      </p:pic>
      <p:pic>
        <p:nvPicPr>
          <p:cNvPr id="351" name="图片 232"/>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311900" y="967105"/>
            <a:ext cx="2761615" cy="5227320"/>
          </a:xfrm>
          <a:prstGeom prst="rect">
            <a:avLst/>
          </a:prstGeom>
          <a:noFill/>
          <a:ln w="9525">
            <a:noFill/>
          </a:ln>
        </p:spPr>
      </p:pic>
      <p:sp>
        <p:nvSpPr>
          <p:cNvPr id="4" name="文本框 3"/>
          <p:cNvSpPr txBox="1"/>
          <p:nvPr/>
        </p:nvSpPr>
        <p:spPr>
          <a:xfrm>
            <a:off x="6456045" y="6452870"/>
            <a:ext cx="2717165" cy="368300"/>
          </a:xfrm>
          <a:prstGeom prst="rect">
            <a:avLst/>
          </a:prstGeom>
          <a:noFill/>
        </p:spPr>
        <p:txBody>
          <a:bodyPr wrap="square" rtlCol="0">
            <a:spAutoFit/>
          </a:bodyPr>
          <a:p>
            <a:r>
              <a:t>图5-113 LED控制子程序</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sp>
        <p:nvSpPr>
          <p:cNvPr id="23" name="矩形 22"/>
          <p:cNvSpPr/>
          <p:nvPr/>
        </p:nvSpPr>
        <p:spPr>
          <a:xfrm>
            <a:off x="0" y="980440"/>
            <a:ext cx="12211685" cy="17532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仿真结果</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电路实现了设定的基本功能，运行效果如下</a:t>
            </a:r>
            <a:r>
              <a:rPr lang="zh-CN" sz="2400">
                <a:latin typeface="+mj-ea"/>
                <a:ea typeface="+mj-ea"/>
                <a:cs typeface="+mj-ea"/>
                <a:sym typeface="+mn-ea"/>
              </a:rPr>
              <a:t>。</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东西方向25s倒计时交通灯显示的情形如图5-114 和图5-115 所示。</a:t>
            </a:r>
            <a:endParaRPr sz="2400">
              <a:latin typeface="+mj-ea"/>
              <a:ea typeface="+mj-ea"/>
              <a:cs typeface="+mj-ea"/>
              <a:sym typeface="+mn-ea"/>
            </a:endParaRPr>
          </a:p>
        </p:txBody>
      </p:sp>
      <p:pic>
        <p:nvPicPr>
          <p:cNvPr id="4" name="图片 3" descr="32313534363138373b32313534363137383bcec4bcfebcd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9380" y="1052195"/>
            <a:ext cx="576000" cy="576000"/>
          </a:xfrm>
          <a:prstGeom prst="rect">
            <a:avLst/>
          </a:prstGeom>
        </p:spPr>
      </p:pic>
      <p:pic>
        <p:nvPicPr>
          <p:cNvPr id="124" name="图片 124"/>
          <p:cNvPicPr>
            <a:picLocks noChangeAspect="1"/>
          </p:cNvPicPr>
          <p:nvPr/>
        </p:nvPicPr>
        <p:blipFill>
          <a:blip r:embed="rId3"/>
          <a:stretch>
            <a:fillRect/>
          </a:stretch>
        </p:blipFill>
        <p:spPr>
          <a:xfrm>
            <a:off x="1214755" y="2755265"/>
            <a:ext cx="4250690" cy="3618865"/>
          </a:xfrm>
          <a:prstGeom prst="rect">
            <a:avLst/>
          </a:prstGeom>
        </p:spPr>
      </p:pic>
      <p:pic>
        <p:nvPicPr>
          <p:cNvPr id="125" name="图片 125"/>
          <p:cNvPicPr>
            <a:picLocks noChangeAspect="1"/>
          </p:cNvPicPr>
          <p:nvPr/>
        </p:nvPicPr>
        <p:blipFill>
          <a:blip r:embed="rId4"/>
          <a:stretch>
            <a:fillRect/>
          </a:stretch>
        </p:blipFill>
        <p:spPr>
          <a:xfrm>
            <a:off x="7104380" y="2733675"/>
            <a:ext cx="4246245" cy="3676015"/>
          </a:xfrm>
          <a:prstGeom prst="rect">
            <a:avLst/>
          </a:prstGeom>
        </p:spPr>
      </p:pic>
      <p:sp>
        <p:nvSpPr>
          <p:cNvPr id="5" name="文本框 4"/>
          <p:cNvSpPr txBox="1"/>
          <p:nvPr/>
        </p:nvSpPr>
        <p:spPr>
          <a:xfrm>
            <a:off x="1991360" y="6439535"/>
            <a:ext cx="2698750" cy="368300"/>
          </a:xfrm>
          <a:prstGeom prst="rect">
            <a:avLst/>
          </a:prstGeom>
          <a:noFill/>
        </p:spPr>
        <p:txBody>
          <a:bodyPr wrap="square" rtlCol="0">
            <a:spAutoFit/>
          </a:bodyPr>
          <a:p>
            <a:r>
              <a:rPr lang="zh-CN" altLang="en-US"/>
              <a:t>图5-114 东西方向绿灯亮</a:t>
            </a:r>
            <a:endParaRPr lang="zh-CN" altLang="en-US"/>
          </a:p>
        </p:txBody>
      </p:sp>
      <p:sp>
        <p:nvSpPr>
          <p:cNvPr id="8" name="文本框 7"/>
          <p:cNvSpPr txBox="1"/>
          <p:nvPr/>
        </p:nvSpPr>
        <p:spPr>
          <a:xfrm>
            <a:off x="7781925" y="6489700"/>
            <a:ext cx="2890520" cy="368300"/>
          </a:xfrm>
          <a:prstGeom prst="rect">
            <a:avLst/>
          </a:prstGeom>
          <a:noFill/>
        </p:spPr>
        <p:txBody>
          <a:bodyPr wrap="square" rtlCol="0">
            <a:spAutoFit/>
          </a:bodyPr>
          <a:p>
            <a:r>
              <a:rPr lang="zh-CN" altLang="en-US"/>
              <a:t>图5-115 东西方向黄灯亮</a:t>
            </a:r>
            <a:endParaRPr lang="zh-CN" alt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sp>
        <p:nvSpPr>
          <p:cNvPr id="23" name="矩形 22"/>
          <p:cNvSpPr/>
          <p:nvPr/>
        </p:nvSpPr>
        <p:spPr>
          <a:xfrm>
            <a:off x="0" y="980440"/>
            <a:ext cx="12211685" cy="64516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南北方向25s倒计时交通灯</a:t>
            </a:r>
            <a:r>
              <a:rPr sz="2400">
                <a:latin typeface="+mj-ea"/>
                <a:ea typeface="+mj-ea"/>
                <a:cs typeface="+mj-ea"/>
                <a:sym typeface="+mn-ea"/>
              </a:rPr>
              <a:t>的</a:t>
            </a:r>
            <a:r>
              <a:rPr sz="2400">
                <a:latin typeface="+mj-ea"/>
                <a:ea typeface="+mj-ea"/>
                <a:cs typeface="+mj-ea"/>
                <a:sym typeface="+mn-ea"/>
              </a:rPr>
              <a:t>显示情形如图5-116 和图5-117 所示。</a:t>
            </a:r>
            <a:endParaRPr sz="2400">
              <a:latin typeface="+mj-ea"/>
              <a:ea typeface="+mj-ea"/>
              <a:cs typeface="+mj-ea"/>
              <a:sym typeface="+mn-ea"/>
            </a:endParaRPr>
          </a:p>
        </p:txBody>
      </p:sp>
      <p:sp>
        <p:nvSpPr>
          <p:cNvPr id="5" name="文本框 4"/>
          <p:cNvSpPr txBox="1"/>
          <p:nvPr/>
        </p:nvSpPr>
        <p:spPr>
          <a:xfrm>
            <a:off x="1842135" y="6308725"/>
            <a:ext cx="2698750" cy="368300"/>
          </a:xfrm>
          <a:prstGeom prst="rect">
            <a:avLst/>
          </a:prstGeom>
          <a:noFill/>
        </p:spPr>
        <p:txBody>
          <a:bodyPr wrap="square" rtlCol="0">
            <a:spAutoFit/>
          </a:bodyPr>
          <a:p>
            <a:r>
              <a:rPr lang="zh-CN" altLang="en-US"/>
              <a:t>图5-11</a:t>
            </a:r>
            <a:r>
              <a:rPr lang="en-US" altLang="zh-CN"/>
              <a:t>6</a:t>
            </a:r>
            <a:r>
              <a:rPr lang="zh-CN" altLang="en-US"/>
              <a:t> 南北方向绿灯亮</a:t>
            </a:r>
            <a:endParaRPr lang="zh-CN" altLang="en-US"/>
          </a:p>
        </p:txBody>
      </p:sp>
      <p:sp>
        <p:nvSpPr>
          <p:cNvPr id="8" name="文本框 7"/>
          <p:cNvSpPr txBox="1"/>
          <p:nvPr/>
        </p:nvSpPr>
        <p:spPr>
          <a:xfrm>
            <a:off x="7778115" y="6308725"/>
            <a:ext cx="2890520" cy="368300"/>
          </a:xfrm>
          <a:prstGeom prst="rect">
            <a:avLst/>
          </a:prstGeom>
          <a:noFill/>
        </p:spPr>
        <p:txBody>
          <a:bodyPr wrap="square" rtlCol="0">
            <a:spAutoFit/>
          </a:bodyPr>
          <a:p>
            <a:r>
              <a:rPr lang="zh-CN" altLang="en-US"/>
              <a:t>图5-11</a:t>
            </a:r>
            <a:r>
              <a:rPr lang="en-US" altLang="zh-CN"/>
              <a:t>7</a:t>
            </a:r>
            <a:r>
              <a:rPr lang="zh-CN" altLang="en-US"/>
              <a:t> 南北方向黄灯亮</a:t>
            </a:r>
            <a:endParaRPr lang="zh-CN" altLang="en-US"/>
          </a:p>
        </p:txBody>
      </p:sp>
      <p:pic>
        <p:nvPicPr>
          <p:cNvPr id="126" name="图片 126"/>
          <p:cNvPicPr>
            <a:picLocks noChangeAspect="1"/>
          </p:cNvPicPr>
          <p:nvPr/>
        </p:nvPicPr>
        <p:blipFill>
          <a:blip r:embed="rId1"/>
          <a:stretch>
            <a:fillRect/>
          </a:stretch>
        </p:blipFill>
        <p:spPr>
          <a:xfrm>
            <a:off x="351155" y="1625600"/>
            <a:ext cx="5680710" cy="4566920"/>
          </a:xfrm>
          <a:prstGeom prst="rect">
            <a:avLst/>
          </a:prstGeom>
        </p:spPr>
      </p:pic>
      <p:pic>
        <p:nvPicPr>
          <p:cNvPr id="127" name="图片 127"/>
          <p:cNvPicPr>
            <a:picLocks noChangeAspect="1"/>
          </p:cNvPicPr>
          <p:nvPr/>
        </p:nvPicPr>
        <p:blipFill>
          <a:blip r:embed="rId2"/>
          <a:stretch>
            <a:fillRect/>
          </a:stretch>
        </p:blipFill>
        <p:spPr>
          <a:xfrm>
            <a:off x="6456045" y="1626235"/>
            <a:ext cx="5534660" cy="4566285"/>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sp>
        <p:nvSpPr>
          <p:cNvPr id="23" name="矩形 22"/>
          <p:cNvSpPr/>
          <p:nvPr/>
        </p:nvSpPr>
        <p:spPr>
          <a:xfrm>
            <a:off x="0" y="980440"/>
            <a:ext cx="12211685" cy="230695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如图5-118 所示，</a:t>
            </a:r>
            <a:r>
              <a:rPr sz="2400">
                <a:latin typeface="+mj-ea"/>
                <a:ea typeface="+mj-ea"/>
                <a:cs typeface="+mj-ea"/>
                <a:sym typeface="+mn-ea"/>
              </a:rPr>
              <a:t>当</a:t>
            </a:r>
            <a:r>
              <a:rPr lang="en-US" sz="2400">
                <a:latin typeface="+mj-ea"/>
                <a:ea typeface="+mj-ea"/>
                <a:cs typeface="+mj-ea"/>
                <a:sym typeface="+mn-ea"/>
              </a:rPr>
              <a:t>“</a:t>
            </a:r>
            <a:r>
              <a:rPr sz="2400">
                <a:latin typeface="+mj-ea"/>
                <a:ea typeface="+mj-ea"/>
                <a:cs typeface="+mj-ea"/>
                <a:sym typeface="+mn-ea"/>
              </a:rPr>
              <a:t>暂停</a:t>
            </a:r>
            <a:r>
              <a:rPr lang="en-US" sz="2400">
                <a:latin typeface="+mj-ea"/>
                <a:ea typeface="+mj-ea"/>
                <a:cs typeface="+mj-ea"/>
                <a:sym typeface="+mn-ea"/>
              </a:rPr>
              <a:t>”</a:t>
            </a:r>
            <a:r>
              <a:rPr sz="2400">
                <a:latin typeface="+mj-ea"/>
                <a:ea typeface="+mj-ea"/>
                <a:cs typeface="+mj-ea"/>
                <a:sym typeface="+mn-ea"/>
              </a:rPr>
              <a:t>按键按下时，交通灯系统计时暂停。</a:t>
            </a:r>
            <a:r>
              <a:rPr lang="en-US" sz="2400">
                <a:latin typeface="+mj-ea"/>
                <a:ea typeface="+mj-ea"/>
                <a:cs typeface="+mj-ea"/>
                <a:sym typeface="+mn-ea"/>
              </a:rPr>
              <a:t>“</a:t>
            </a:r>
            <a:r>
              <a:rPr sz="2400">
                <a:latin typeface="+mj-ea"/>
                <a:ea typeface="+mj-ea"/>
                <a:cs typeface="+mj-ea"/>
                <a:sym typeface="+mn-ea"/>
              </a:rPr>
              <a:t>暂停</a:t>
            </a:r>
            <a:r>
              <a:rPr lang="en-US" sz="2400">
                <a:latin typeface="+mj-ea"/>
                <a:ea typeface="+mj-ea"/>
                <a:cs typeface="+mj-ea"/>
                <a:sym typeface="+mn-ea"/>
              </a:rPr>
              <a:t>”</a:t>
            </a:r>
            <a:r>
              <a:rPr sz="2400">
                <a:latin typeface="+mj-ea"/>
                <a:ea typeface="+mj-ea"/>
                <a:cs typeface="+mj-ea"/>
                <a:sym typeface="+mn-ea"/>
              </a:rPr>
              <a:t>按键</a:t>
            </a:r>
            <a:r>
              <a:rPr sz="2400">
                <a:latin typeface="+mj-ea"/>
                <a:ea typeface="+mj-ea"/>
                <a:cs typeface="+mj-ea"/>
                <a:sym typeface="+mn-ea"/>
              </a:rPr>
              <a:t>弹起时，选择合适的</a:t>
            </a:r>
            <a:r>
              <a:rPr lang="en-US" sz="2400">
                <a:latin typeface="+mj-ea"/>
                <a:ea typeface="+mj-ea"/>
                <a:cs typeface="+mj-ea"/>
                <a:sym typeface="+mn-ea"/>
              </a:rPr>
              <a:t>“</a:t>
            </a:r>
            <a:r>
              <a:rPr sz="2400">
                <a:latin typeface="+mj-ea"/>
                <a:ea typeface="+mj-ea"/>
                <a:cs typeface="+mj-ea"/>
                <a:sym typeface="+mn-ea"/>
              </a:rPr>
              <a:t>模式</a:t>
            </a:r>
            <a:r>
              <a:rPr lang="en-US" sz="2400">
                <a:latin typeface="+mj-ea"/>
                <a:ea typeface="+mj-ea"/>
                <a:cs typeface="+mj-ea"/>
                <a:sym typeface="+mn-ea"/>
              </a:rPr>
              <a:t>”</a:t>
            </a:r>
            <a:r>
              <a:rPr sz="2400">
                <a:latin typeface="+mj-ea"/>
                <a:ea typeface="+mj-ea"/>
                <a:cs typeface="+mj-ea"/>
                <a:sym typeface="+mn-ea"/>
              </a:rPr>
              <a:t>按键</a:t>
            </a:r>
            <a:r>
              <a:rPr sz="2400">
                <a:latin typeface="+mj-ea"/>
                <a:ea typeface="+mj-ea"/>
                <a:cs typeface="+mj-ea"/>
                <a:sym typeface="+mn-ea"/>
              </a:rPr>
              <a:t>按下并弹起，如图5-119 所示，再按下</a:t>
            </a:r>
            <a:r>
              <a:rPr lang="en-US" sz="2400">
                <a:latin typeface="+mj-ea"/>
                <a:ea typeface="+mj-ea"/>
                <a:cs typeface="+mj-ea"/>
                <a:sym typeface="+mn-ea"/>
              </a:rPr>
              <a:t>“</a:t>
            </a:r>
            <a:r>
              <a:rPr sz="2400">
                <a:latin typeface="+mj-ea"/>
                <a:ea typeface="+mj-ea"/>
                <a:cs typeface="+mj-ea"/>
                <a:sym typeface="+mn-ea"/>
              </a:rPr>
              <a:t>暂停</a:t>
            </a:r>
            <a:r>
              <a:rPr lang="en-US" sz="2400">
                <a:latin typeface="+mj-ea"/>
                <a:ea typeface="+mj-ea"/>
                <a:cs typeface="+mj-ea"/>
                <a:sym typeface="+mn-ea"/>
              </a:rPr>
              <a:t>”</a:t>
            </a:r>
            <a:r>
              <a:rPr sz="2400">
                <a:latin typeface="+mj-ea"/>
                <a:ea typeface="+mj-ea"/>
                <a:cs typeface="+mj-ea"/>
                <a:sym typeface="+mn-ea"/>
              </a:rPr>
              <a:t>按键并弹起，就设定好了倒计时模式。这里仿真的是方案二的情形，设置完后</a:t>
            </a:r>
            <a:r>
              <a:rPr lang="zh-CN" sz="2400">
                <a:latin typeface="+mj-ea"/>
                <a:ea typeface="+mj-ea"/>
                <a:cs typeface="+mj-ea"/>
                <a:sym typeface="+mn-ea"/>
              </a:rPr>
              <a:t>效果</a:t>
            </a:r>
            <a:r>
              <a:rPr sz="2400">
                <a:latin typeface="+mj-ea"/>
                <a:ea typeface="+mj-ea"/>
                <a:cs typeface="+mj-ea"/>
                <a:sym typeface="+mn-ea"/>
              </a:rPr>
              <a:t>如图5-120 所示，计时结束后</a:t>
            </a:r>
            <a:r>
              <a:rPr lang="zh-CN" sz="2400">
                <a:latin typeface="+mj-ea"/>
                <a:ea typeface="+mj-ea"/>
                <a:cs typeface="+mj-ea"/>
                <a:sym typeface="+mn-ea"/>
              </a:rPr>
              <a:t>效果</a:t>
            </a:r>
            <a:r>
              <a:rPr sz="2400">
                <a:latin typeface="+mj-ea"/>
                <a:ea typeface="+mj-ea"/>
                <a:cs typeface="+mj-ea"/>
                <a:sym typeface="+mn-ea"/>
              </a:rPr>
              <a:t>如图5-121 所示</a:t>
            </a:r>
            <a:endParaRPr sz="2400">
              <a:latin typeface="+mj-ea"/>
              <a:ea typeface="+mj-ea"/>
              <a:cs typeface="+mj-ea"/>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sp>
        <p:nvSpPr>
          <p:cNvPr id="23" name="矩形 22"/>
          <p:cNvSpPr/>
          <p:nvPr/>
        </p:nvSpPr>
        <p:spPr>
          <a:xfrm>
            <a:off x="-24765" y="980440"/>
            <a:ext cx="12211685" cy="341503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4.LCD显示电路</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这部分电路（如图5-5 所示）属于P</a:t>
            </a:r>
            <a:r>
              <a:rPr lang="en-US" sz="2400">
                <a:latin typeface="+mj-ea"/>
                <a:ea typeface="+mj-ea"/>
                <a:cs typeface="+mj-ea"/>
                <a:sym typeface="+mn-ea"/>
              </a:rPr>
              <a:t>roteus</a:t>
            </a:r>
            <a:r>
              <a:rPr sz="2400">
                <a:latin typeface="+mj-ea"/>
                <a:ea typeface="+mj-ea"/>
                <a:cs typeface="+mj-ea"/>
                <a:sym typeface="+mn-ea"/>
              </a:rPr>
              <a:t>集成好的部分，在工程里添加硬件模块：在Visual Designer界面，右击所建工程，</a:t>
            </a:r>
            <a:r>
              <a:rPr lang="zh-CN" sz="2400">
                <a:latin typeface="+mj-ea"/>
                <a:ea typeface="+mj-ea"/>
                <a:cs typeface="+mj-ea"/>
                <a:sym typeface="+mn-ea"/>
              </a:rPr>
              <a:t>在弹出的快捷菜单中选择</a:t>
            </a:r>
            <a:r>
              <a:rPr sz="2400">
                <a:latin typeface="+mj-ea"/>
                <a:ea typeface="+mj-ea"/>
                <a:cs typeface="+mj-ea"/>
                <a:sym typeface="+mn-ea"/>
              </a:rPr>
              <a:t>Add Peripheral</a:t>
            </a:r>
            <a:r>
              <a:rPr lang="zh-CN" sz="2400">
                <a:latin typeface="+mj-ea"/>
                <a:ea typeface="+mj-ea"/>
                <a:cs typeface="+mj-ea"/>
                <a:sym typeface="+mn-ea"/>
              </a:rPr>
              <a:t>命令</a:t>
            </a:r>
            <a:r>
              <a:rPr sz="2400">
                <a:latin typeface="+mj-ea"/>
                <a:ea typeface="+mj-ea"/>
                <a:cs typeface="+mj-ea"/>
                <a:sym typeface="+mn-ea"/>
              </a:rPr>
              <a:t>，打开的</a:t>
            </a:r>
            <a:r>
              <a:rPr lang="en-US" sz="2400">
                <a:latin typeface="+mj-ea"/>
                <a:ea typeface="+mj-ea"/>
                <a:cs typeface="+mj-ea"/>
                <a:sym typeface="+mn-ea"/>
              </a:rPr>
              <a:t>S</a:t>
            </a:r>
            <a:r>
              <a:rPr sz="2400">
                <a:latin typeface="+mj-ea"/>
                <a:ea typeface="+mj-ea"/>
                <a:cs typeface="+mj-ea"/>
                <a:sym typeface="+mn-ea"/>
              </a:rPr>
              <a:t>elect Peripheral界面，</a:t>
            </a:r>
            <a:r>
              <a:rPr lang="zh-CN" sz="2400">
                <a:latin typeface="+mj-ea"/>
                <a:ea typeface="+mj-ea"/>
                <a:cs typeface="+mj-ea"/>
                <a:sym typeface="+mn-ea"/>
              </a:rPr>
              <a:t>在</a:t>
            </a:r>
            <a:r>
              <a:rPr sz="2400">
                <a:latin typeface="+mj-ea"/>
                <a:ea typeface="+mj-ea"/>
                <a:cs typeface="+mj-ea"/>
                <a:sym typeface="+mn-ea"/>
              </a:rPr>
              <a:t>Peripheral Category下拉列表</a:t>
            </a:r>
            <a:r>
              <a:rPr lang="zh-CN" sz="2400">
                <a:latin typeface="+mj-ea"/>
                <a:ea typeface="+mj-ea"/>
                <a:cs typeface="+mj-ea"/>
                <a:sym typeface="+mn-ea"/>
              </a:rPr>
              <a:t>中</a:t>
            </a:r>
            <a:r>
              <a:rPr sz="2400">
                <a:latin typeface="+mj-ea"/>
                <a:ea typeface="+mj-ea"/>
                <a:cs typeface="+mj-ea"/>
                <a:sym typeface="+mn-ea"/>
              </a:rPr>
              <a:t>选择Grove</a:t>
            </a:r>
            <a:r>
              <a:rPr lang="zh-CN" sz="2400">
                <a:latin typeface="+mj-ea"/>
                <a:ea typeface="+mj-ea"/>
                <a:cs typeface="+mj-ea"/>
                <a:sym typeface="+mn-ea"/>
              </a:rPr>
              <a:t>，</a:t>
            </a:r>
            <a:r>
              <a:rPr sz="2400">
                <a:latin typeface="+mj-ea"/>
                <a:ea typeface="+mj-ea"/>
                <a:cs typeface="+mj-ea"/>
                <a:sym typeface="+mn-ea"/>
              </a:rPr>
              <a:t>选择Grove RGB LCD Module作为显示模块，通过单片机</a:t>
            </a:r>
            <a:r>
              <a:rPr sz="2400">
                <a:latin typeface="+mj-ea"/>
                <a:ea typeface="+mj-ea"/>
                <a:cs typeface="+mj-ea"/>
                <a:sym typeface="+mn-ea"/>
              </a:rPr>
              <a:t> A</a:t>
            </a:r>
            <a:r>
              <a:rPr lang="en-US" sz="2400">
                <a:latin typeface="+mj-ea"/>
                <a:ea typeface="+mj-ea"/>
                <a:cs typeface="+mj-ea"/>
                <a:sym typeface="+mn-ea"/>
              </a:rPr>
              <a:t>rduino</a:t>
            </a:r>
            <a:r>
              <a:rPr sz="2400">
                <a:latin typeface="+mj-ea"/>
                <a:ea typeface="+mj-ea"/>
                <a:cs typeface="+mj-ea"/>
                <a:sym typeface="+mn-ea"/>
              </a:rPr>
              <a:t> U</a:t>
            </a:r>
            <a:r>
              <a:rPr lang="en-US" sz="2400">
                <a:latin typeface="+mj-ea"/>
                <a:ea typeface="+mj-ea"/>
                <a:cs typeface="+mj-ea"/>
                <a:sym typeface="+mn-ea"/>
              </a:rPr>
              <a:t>no</a:t>
            </a:r>
            <a:r>
              <a:rPr sz="2400">
                <a:latin typeface="+mj-ea"/>
                <a:ea typeface="+mj-ea"/>
                <a:cs typeface="+mj-ea"/>
                <a:sym typeface="+mn-ea"/>
              </a:rPr>
              <a:t>控制显示数值，实时显示电流大小。</a:t>
            </a:r>
            <a:endParaRPr sz="2400">
              <a:latin typeface="+mj-ea"/>
              <a:ea typeface="+mj-ea"/>
              <a:cs typeface="+mj-ea"/>
              <a:sym typeface="+mn-ea"/>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pic>
        <p:nvPicPr>
          <p:cNvPr id="100" name="图片 99"/>
          <p:cNvPicPr/>
          <p:nvPr/>
        </p:nvPicPr>
        <p:blipFill>
          <a:blip r:embed="rId1"/>
          <a:stretch>
            <a:fillRect/>
          </a:stretch>
        </p:blipFill>
        <p:spPr>
          <a:xfrm>
            <a:off x="263525" y="980440"/>
            <a:ext cx="5608955" cy="4751070"/>
          </a:xfrm>
          <a:prstGeom prst="rect">
            <a:avLst/>
          </a:prstGeom>
          <a:noFill/>
          <a:ln w="9525">
            <a:noFill/>
          </a:ln>
        </p:spPr>
      </p:pic>
      <p:pic>
        <p:nvPicPr>
          <p:cNvPr id="4" name="图片 3"/>
          <p:cNvPicPr/>
          <p:nvPr/>
        </p:nvPicPr>
        <p:blipFill>
          <a:blip r:embed="rId2"/>
          <a:stretch>
            <a:fillRect/>
          </a:stretch>
        </p:blipFill>
        <p:spPr>
          <a:xfrm>
            <a:off x="6600190" y="980440"/>
            <a:ext cx="5289550" cy="4751705"/>
          </a:xfrm>
          <a:prstGeom prst="rect">
            <a:avLst/>
          </a:prstGeom>
          <a:noFill/>
          <a:ln w="9525">
            <a:noFill/>
          </a:ln>
        </p:spPr>
      </p:pic>
      <p:sp>
        <p:nvSpPr>
          <p:cNvPr id="5" name="文本框 4"/>
          <p:cNvSpPr txBox="1"/>
          <p:nvPr/>
        </p:nvSpPr>
        <p:spPr>
          <a:xfrm>
            <a:off x="1783715" y="5948680"/>
            <a:ext cx="3027045" cy="368300"/>
          </a:xfrm>
          <a:prstGeom prst="rect">
            <a:avLst/>
          </a:prstGeom>
          <a:noFill/>
        </p:spPr>
        <p:txBody>
          <a:bodyPr wrap="square" rtlCol="0">
            <a:spAutoFit/>
          </a:bodyPr>
          <a:p>
            <a:r>
              <a:rPr lang="zh-CN" altLang="en-US"/>
              <a:t>图</a:t>
            </a:r>
            <a:r>
              <a:rPr lang="en-US" altLang="zh-CN"/>
              <a:t>5-118  “</a:t>
            </a:r>
            <a:r>
              <a:rPr lang="zh-CN" altLang="en-US"/>
              <a:t>暂停</a:t>
            </a:r>
            <a:r>
              <a:rPr lang="en-US" altLang="zh-CN"/>
              <a:t>”</a:t>
            </a:r>
            <a:r>
              <a:rPr lang="zh-CN" altLang="en-US"/>
              <a:t>按键按下</a:t>
            </a:r>
            <a:endParaRPr lang="zh-CN" altLang="en-US"/>
          </a:p>
        </p:txBody>
      </p:sp>
      <p:sp>
        <p:nvSpPr>
          <p:cNvPr id="7" name="文本框 6"/>
          <p:cNvSpPr txBox="1"/>
          <p:nvPr/>
        </p:nvSpPr>
        <p:spPr>
          <a:xfrm>
            <a:off x="8039735" y="6021070"/>
            <a:ext cx="3133090" cy="368300"/>
          </a:xfrm>
          <a:prstGeom prst="rect">
            <a:avLst/>
          </a:prstGeom>
          <a:noFill/>
        </p:spPr>
        <p:txBody>
          <a:bodyPr wrap="square" rtlCol="0">
            <a:spAutoFit/>
          </a:bodyPr>
          <a:p>
            <a:r>
              <a:rPr lang="zh-CN" altLang="en-US"/>
              <a:t>图</a:t>
            </a:r>
            <a:r>
              <a:rPr lang="en-US" altLang="zh-CN"/>
              <a:t>5-119  “</a:t>
            </a:r>
            <a:r>
              <a:rPr lang="zh-CN" altLang="en-US"/>
              <a:t>模式</a:t>
            </a:r>
            <a:r>
              <a:rPr lang="en-US" altLang="zh-CN"/>
              <a:t>”</a:t>
            </a:r>
            <a:r>
              <a:rPr lang="zh-CN" altLang="en-US"/>
              <a:t>按键按下</a:t>
            </a:r>
            <a:endParaRPr lang="zh-CN"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sp>
        <p:nvSpPr>
          <p:cNvPr id="5" name="文本框 4"/>
          <p:cNvSpPr txBox="1"/>
          <p:nvPr/>
        </p:nvSpPr>
        <p:spPr>
          <a:xfrm>
            <a:off x="1783715" y="5948680"/>
            <a:ext cx="3027045" cy="368300"/>
          </a:xfrm>
          <a:prstGeom prst="rect">
            <a:avLst/>
          </a:prstGeom>
          <a:noFill/>
        </p:spPr>
        <p:txBody>
          <a:bodyPr wrap="square" rtlCol="0">
            <a:spAutoFit/>
          </a:bodyPr>
          <a:p>
            <a:r>
              <a:rPr lang="zh-CN"/>
              <a:t>图</a:t>
            </a:r>
            <a:r>
              <a:rPr lang="en-US" altLang="zh-CN"/>
              <a:t>5-120  </a:t>
            </a:r>
            <a:r>
              <a:t>设定好了方案二</a:t>
            </a:r>
          </a:p>
        </p:txBody>
      </p:sp>
      <p:sp>
        <p:nvSpPr>
          <p:cNvPr id="7" name="文本框 6"/>
          <p:cNvSpPr txBox="1"/>
          <p:nvPr/>
        </p:nvSpPr>
        <p:spPr>
          <a:xfrm>
            <a:off x="8039735" y="6021070"/>
            <a:ext cx="3133090" cy="368300"/>
          </a:xfrm>
          <a:prstGeom prst="rect">
            <a:avLst/>
          </a:prstGeom>
          <a:noFill/>
        </p:spPr>
        <p:txBody>
          <a:bodyPr wrap="square" rtlCol="0">
            <a:spAutoFit/>
          </a:bodyPr>
          <a:p>
            <a:r>
              <a:t>图5-121 方案二演示效果</a:t>
            </a:r>
          </a:p>
        </p:txBody>
      </p:sp>
      <p:pic>
        <p:nvPicPr>
          <p:cNvPr id="130" name="图片 130"/>
          <p:cNvPicPr>
            <a:picLocks noChangeAspect="1"/>
          </p:cNvPicPr>
          <p:nvPr/>
        </p:nvPicPr>
        <p:blipFill>
          <a:blip r:embed="rId1"/>
          <a:stretch>
            <a:fillRect/>
          </a:stretch>
        </p:blipFill>
        <p:spPr>
          <a:xfrm>
            <a:off x="584200" y="980440"/>
            <a:ext cx="4476115" cy="4730115"/>
          </a:xfrm>
          <a:prstGeom prst="rect">
            <a:avLst/>
          </a:prstGeom>
        </p:spPr>
      </p:pic>
      <p:pic>
        <p:nvPicPr>
          <p:cNvPr id="131" name="图片 131"/>
          <p:cNvPicPr>
            <a:picLocks noChangeAspect="1"/>
          </p:cNvPicPr>
          <p:nvPr/>
        </p:nvPicPr>
        <p:blipFill>
          <a:blip r:embed="rId2"/>
          <a:stretch>
            <a:fillRect/>
          </a:stretch>
        </p:blipFill>
        <p:spPr>
          <a:xfrm>
            <a:off x="7104380" y="963295"/>
            <a:ext cx="4438650" cy="4747260"/>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新型交通灯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5.7</a:t>
            </a:r>
            <a:endParaRPr lang="en-US" altLang="zh-CN" sz="4000" dirty="0"/>
          </a:p>
        </p:txBody>
      </p:sp>
      <p:sp>
        <p:nvSpPr>
          <p:cNvPr id="23" name="矩形 22"/>
          <p:cNvSpPr/>
          <p:nvPr/>
        </p:nvSpPr>
        <p:spPr>
          <a:xfrm>
            <a:off x="0" y="980440"/>
            <a:ext cx="7068820" cy="11988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同样，方案三的运行效果如图5-122 所示。</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备注：使用的软件为Proteus8可视化编辑软件。</a:t>
            </a:r>
            <a:endParaRPr sz="2400">
              <a:latin typeface="+mj-ea"/>
              <a:ea typeface="+mj-ea"/>
              <a:cs typeface="+mj-ea"/>
              <a:sym typeface="+mn-ea"/>
            </a:endParaRPr>
          </a:p>
        </p:txBody>
      </p:sp>
      <p:sp>
        <p:nvSpPr>
          <p:cNvPr id="8" name="文本框 7"/>
          <p:cNvSpPr txBox="1"/>
          <p:nvPr/>
        </p:nvSpPr>
        <p:spPr>
          <a:xfrm>
            <a:off x="8166100" y="6481445"/>
            <a:ext cx="2890520" cy="368300"/>
          </a:xfrm>
          <a:prstGeom prst="rect">
            <a:avLst/>
          </a:prstGeom>
          <a:noFill/>
        </p:spPr>
        <p:txBody>
          <a:bodyPr wrap="square" rtlCol="0">
            <a:spAutoFit/>
          </a:bodyPr>
          <a:p>
            <a:r>
              <a:t>图5-122 方案三演示效果</a:t>
            </a:r>
          </a:p>
        </p:txBody>
      </p:sp>
      <p:pic>
        <p:nvPicPr>
          <p:cNvPr id="132" name="图片 132"/>
          <p:cNvPicPr>
            <a:picLocks noChangeAspect="1"/>
          </p:cNvPicPr>
          <p:nvPr/>
        </p:nvPicPr>
        <p:blipFill>
          <a:blip r:embed="rId1"/>
          <a:stretch>
            <a:fillRect/>
          </a:stretch>
        </p:blipFill>
        <p:spPr>
          <a:xfrm>
            <a:off x="7031990" y="980440"/>
            <a:ext cx="5159375" cy="5479415"/>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253355" y="2421255"/>
            <a:ext cx="1660525" cy="1008380"/>
          </a:xfrm>
        </p:spPr>
        <p:txBody>
          <a:bodyPr/>
          <a:p>
            <a:r>
              <a:rPr lang="en-US" altLang="zh-CN"/>
              <a:t>5.8</a:t>
            </a:r>
            <a:endParaRPr lang="en-US" altLang="zh-CN"/>
          </a:p>
        </p:txBody>
      </p:sp>
      <p:sp>
        <p:nvSpPr>
          <p:cNvPr id="4" name="文本占位符 3"/>
          <p:cNvSpPr>
            <a:spLocks noGrp="1"/>
          </p:cNvSpPr>
          <p:nvPr>
            <p:ph type="body" sz="quarter" idx="12"/>
          </p:nvPr>
        </p:nvSpPr>
        <p:spPr>
          <a:xfrm>
            <a:off x="3280410" y="4436745"/>
            <a:ext cx="5606415" cy="706755"/>
          </a:xfrm>
        </p:spPr>
        <p:txBody>
          <a:bodyPr/>
          <a:p>
            <a:r>
              <a:rPr lang="zh-CN" altLang="en-US"/>
              <a:t>数控稳压电源</a:t>
            </a:r>
            <a:endParaRPr lang="zh-CN" alt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数控稳压电源</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5.8</a:t>
            </a:r>
            <a:endParaRPr lang="en-US" altLang="zh-CN" sz="4000" dirty="0"/>
          </a:p>
        </p:txBody>
      </p:sp>
      <p:sp>
        <p:nvSpPr>
          <p:cNvPr id="23" name="矩形 22"/>
          <p:cNvSpPr/>
          <p:nvPr/>
        </p:nvSpPr>
        <p:spPr>
          <a:xfrm>
            <a:off x="-24765" y="1052195"/>
            <a:ext cx="12211685" cy="507746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设计任务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设计一种</a:t>
            </a:r>
            <a:r>
              <a:rPr sz="2400">
                <a:latin typeface="+mj-ea"/>
                <a:ea typeface="+mj-ea"/>
                <a:cs typeface="+mj-ea"/>
                <a:sym typeface="+mn-ea"/>
              </a:rPr>
              <a:t>基于</a:t>
            </a:r>
            <a:r>
              <a:rPr sz="2400">
                <a:latin typeface="+mj-ea"/>
                <a:ea typeface="+mj-ea"/>
                <a:cs typeface="+mj-ea"/>
                <a:sym typeface="+mn-ea"/>
              </a:rPr>
              <a:t> Arduino Uno的</a:t>
            </a:r>
            <a:r>
              <a:rPr lang="zh-CN" sz="2400">
                <a:latin typeface="+mj-ea"/>
                <a:ea typeface="+mj-ea"/>
                <a:cs typeface="+mj-ea"/>
                <a:sym typeface="+mn-ea"/>
              </a:rPr>
              <a:t>数控</a:t>
            </a:r>
            <a:r>
              <a:rPr sz="2400">
                <a:latin typeface="+mj-ea"/>
                <a:ea typeface="+mj-ea"/>
                <a:cs typeface="+mj-ea"/>
                <a:sym typeface="+mn-ea"/>
              </a:rPr>
              <a:t>稳压电源，</a:t>
            </a:r>
            <a:r>
              <a:rPr lang="zh-CN" sz="2400">
                <a:latin typeface="+mj-ea"/>
                <a:ea typeface="+mj-ea"/>
                <a:cs typeface="+mj-ea"/>
                <a:sym typeface="+mn-ea"/>
              </a:rPr>
              <a:t>其</a:t>
            </a:r>
            <a:r>
              <a:rPr sz="2400">
                <a:latin typeface="+mj-ea"/>
                <a:ea typeface="+mj-ea"/>
                <a:cs typeface="+mj-ea"/>
                <a:sym typeface="+mn-ea"/>
              </a:rPr>
              <a:t>原理是通过 Arduino Uno控制</a:t>
            </a:r>
            <a:r>
              <a:rPr lang="en-US" sz="2400">
                <a:latin typeface="+mj-ea"/>
                <a:ea typeface="+mj-ea"/>
                <a:cs typeface="+mj-ea"/>
                <a:sym typeface="+mn-ea"/>
              </a:rPr>
              <a:t>D/A</a:t>
            </a:r>
            <a:r>
              <a:rPr sz="2400">
                <a:latin typeface="+mj-ea"/>
                <a:ea typeface="+mj-ea"/>
                <a:cs typeface="+mj-ea"/>
                <a:sym typeface="+mn-ea"/>
              </a:rPr>
              <a:t>转换，再经过模拟电路电压调整实现后面的稳压模块的输出。</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基本要求</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系统输出电压在4.5~30.0V之间步进可调，步进值为0.1V</a:t>
            </a:r>
            <a:r>
              <a:rPr lang="zh-CN" sz="2400">
                <a:latin typeface="+mj-ea"/>
                <a:ea typeface="+mj-ea"/>
                <a:cs typeface="+mj-ea"/>
                <a:sym typeface="+mn-ea"/>
              </a:rPr>
              <a:t>，</a:t>
            </a:r>
            <a:r>
              <a:rPr sz="2400">
                <a:latin typeface="+mj-ea"/>
                <a:ea typeface="+mj-ea"/>
                <a:cs typeface="+mj-ea"/>
                <a:sym typeface="+mn-ea"/>
              </a:rPr>
              <a:t>初始化显示电压为常用电压10V</a:t>
            </a:r>
            <a:r>
              <a:rPr lang="zh-CN" sz="2400">
                <a:latin typeface="+mj-ea"/>
                <a:ea typeface="+mj-ea"/>
                <a:cs typeface="+mj-ea"/>
                <a:sym typeface="+mn-ea"/>
              </a:rPr>
              <a:t>。</a:t>
            </a:r>
            <a:r>
              <a:rPr sz="2400">
                <a:latin typeface="+mj-ea"/>
                <a:ea typeface="+mj-ea"/>
                <a:cs typeface="+mj-ea"/>
                <a:sym typeface="+mn-ea"/>
              </a:rPr>
              <a:t>电压调整采用独立式按键调整，按一次增加键，电压增加0.1V，按一次减少键，电压减少0.1V。</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   </a:t>
            </a:r>
            <a:r>
              <a:rPr lang="zh-CN" sz="2400">
                <a:latin typeface="+mj-ea"/>
                <a:ea typeface="+mj-ea"/>
                <a:cs typeface="+mj-ea"/>
                <a:sym typeface="+mn-ea"/>
              </a:rPr>
              <a:t>数控</a:t>
            </a:r>
            <a:r>
              <a:rPr sz="2400">
                <a:latin typeface="+mj-ea"/>
                <a:ea typeface="+mj-ea"/>
                <a:cs typeface="+mj-ea"/>
                <a:sym typeface="+mn-ea"/>
              </a:rPr>
              <a:t>稳压电源由于其输出电压精度高，</a:t>
            </a:r>
            <a:r>
              <a:rPr lang="zh-CN" sz="2400">
                <a:latin typeface="+mj-ea"/>
                <a:ea typeface="+mj-ea"/>
                <a:cs typeface="+mj-ea"/>
                <a:sym typeface="+mn-ea"/>
              </a:rPr>
              <a:t>挡位</a:t>
            </a:r>
            <a:r>
              <a:rPr sz="2400">
                <a:latin typeface="+mj-ea"/>
                <a:ea typeface="+mj-ea"/>
                <a:cs typeface="+mj-ea"/>
                <a:sym typeface="+mn-ea"/>
              </a:rPr>
              <a:t>多，而且能直观地显示输出的电压，可以满足大多数实验</a:t>
            </a:r>
            <a:r>
              <a:rPr lang="zh-CN" sz="2400">
                <a:latin typeface="+mj-ea"/>
                <a:ea typeface="+mj-ea"/>
                <a:cs typeface="+mj-ea"/>
                <a:sym typeface="+mn-ea"/>
              </a:rPr>
              <a:t>及</a:t>
            </a:r>
            <a:r>
              <a:rPr sz="2400">
                <a:latin typeface="+mj-ea"/>
                <a:ea typeface="+mj-ea"/>
                <a:cs typeface="+mj-ea"/>
                <a:sym typeface="+mn-ea"/>
              </a:rPr>
              <a:t>工作场合的需要。</a:t>
            </a:r>
            <a:endParaRPr sz="2400">
              <a:latin typeface="+mj-ea"/>
              <a:ea typeface="+mj-ea"/>
              <a:cs typeface="+mj-ea"/>
              <a:sym typeface="+mn-ea"/>
            </a:endParaRPr>
          </a:p>
        </p:txBody>
      </p:sp>
      <p:pic>
        <p:nvPicPr>
          <p:cNvPr id="4" name="图片 3" descr="32313534303433353b32313534303433333bd7f7d2b5b1be"/>
          <p:cNvPicPr>
            <a:picLocks noChangeAspect="1"/>
          </p:cNvPicPr>
          <p:nvPr/>
        </p:nvPicPr>
        <p:blipFill>
          <a:blip r:embed="rId1"/>
          <a:stretch>
            <a:fillRect/>
          </a:stretch>
        </p:blipFill>
        <p:spPr>
          <a:xfrm>
            <a:off x="47625" y="1124585"/>
            <a:ext cx="576000" cy="576000"/>
          </a:xfrm>
          <a:prstGeom prst="rect">
            <a:avLst/>
          </a:prstGeom>
        </p:spPr>
      </p:pic>
      <p:pic>
        <p:nvPicPr>
          <p:cNvPr id="5" name="图片 4" descr="32313534303433353b32313534303431393bc7a6b1ca"/>
          <p:cNvPicPr>
            <a:picLocks noChangeAspect="1"/>
          </p:cNvPicPr>
          <p:nvPr/>
        </p:nvPicPr>
        <p:blipFill>
          <a:blip r:embed="rId2"/>
          <a:stretch>
            <a:fillRect/>
          </a:stretch>
        </p:blipFill>
        <p:spPr>
          <a:xfrm>
            <a:off x="47625" y="2780665"/>
            <a:ext cx="576000" cy="576000"/>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数控稳压电源</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5.8</a:t>
            </a:r>
            <a:endParaRPr lang="en-US" altLang="zh-CN" sz="4000" dirty="0"/>
          </a:p>
        </p:txBody>
      </p:sp>
      <p:sp>
        <p:nvSpPr>
          <p:cNvPr id="23" name="矩形 22"/>
          <p:cNvSpPr/>
          <p:nvPr/>
        </p:nvSpPr>
        <p:spPr>
          <a:xfrm>
            <a:off x="-19685" y="980440"/>
            <a:ext cx="12211685" cy="507746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设计方案</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本设计的原理是通过 Arduino Uno控制</a:t>
            </a:r>
            <a:r>
              <a:rPr lang="en-US" sz="2400">
                <a:latin typeface="+mj-ea"/>
                <a:ea typeface="+mj-ea"/>
                <a:cs typeface="+mj-ea"/>
                <a:sym typeface="+mn-ea"/>
              </a:rPr>
              <a:t>D/A</a:t>
            </a:r>
            <a:r>
              <a:rPr sz="2400">
                <a:latin typeface="+mj-ea"/>
                <a:ea typeface="+mj-ea"/>
                <a:cs typeface="+mj-ea"/>
                <a:sym typeface="+mn-ea"/>
              </a:rPr>
              <a:t>转换，再经过模拟电路电压调整实现后面的稳压模块的输出。控制核心 Arduino Uno输出一定的数字量。当ADD键或者DEC键按下时，外部中断导致数字量加1或者减1。通过D/A转换，模拟电压放大和调整，最终输出电压会增加或减少0.1V。在</a:t>
            </a:r>
            <a:r>
              <a:rPr lang="en-US" sz="2400">
                <a:latin typeface="+mj-ea"/>
                <a:ea typeface="+mj-ea"/>
                <a:cs typeface="+mj-ea"/>
                <a:sym typeface="+mn-ea"/>
              </a:rPr>
              <a:t>D/A</a:t>
            </a:r>
            <a:r>
              <a:rPr sz="2400">
                <a:latin typeface="+mj-ea"/>
                <a:ea typeface="+mj-ea"/>
                <a:cs typeface="+mj-ea"/>
                <a:sym typeface="+mn-ea"/>
              </a:rPr>
              <a:t>转换模块，</a:t>
            </a:r>
            <a:r>
              <a:rPr lang="en-US" sz="2400">
                <a:latin typeface="+mj-ea"/>
                <a:ea typeface="+mj-ea"/>
                <a:cs typeface="+mj-ea"/>
                <a:sym typeface="+mn-ea"/>
              </a:rPr>
              <a:t>                   </a:t>
            </a:r>
            <a:r>
              <a:rPr lang="zh-CN" altLang="en-US" sz="2400">
                <a:latin typeface="+mj-ea"/>
                <a:ea typeface="+mj-ea"/>
                <a:cs typeface="+mj-ea"/>
                <a:sym typeface="+mn-ea"/>
              </a:rPr>
              <a:t>，</a:t>
            </a:r>
            <a:r>
              <a:rPr sz="2400">
                <a:latin typeface="+mj-ea"/>
                <a:ea typeface="+mj-ea"/>
                <a:cs typeface="+mj-ea"/>
                <a:sym typeface="+mn-ea"/>
              </a:rPr>
              <a:t>其中B的值为DI0~DI7组成的8位二进制</a:t>
            </a:r>
            <a:r>
              <a:rPr lang="zh-CN" sz="2400">
                <a:latin typeface="+mj-ea"/>
                <a:ea typeface="+mj-ea"/>
                <a:cs typeface="+mj-ea"/>
                <a:sym typeface="+mn-ea"/>
              </a:rPr>
              <a:t>数</a:t>
            </a:r>
            <a:r>
              <a:rPr sz="2400">
                <a:latin typeface="+mj-ea"/>
                <a:ea typeface="+mj-ea"/>
                <a:cs typeface="+mj-ea"/>
                <a:sym typeface="+mn-ea"/>
              </a:rPr>
              <a:t>，取值范围为0~255，</a:t>
            </a:r>
            <a:r>
              <a:rPr lang="en-US" sz="2400">
                <a:latin typeface="+mj-ea"/>
                <a:ea typeface="+mj-ea"/>
                <a:cs typeface="+mj-ea"/>
                <a:sym typeface="+mn-ea"/>
              </a:rPr>
              <a:t>     </a:t>
            </a:r>
            <a:r>
              <a:rPr sz="2400">
                <a:latin typeface="+mj-ea"/>
                <a:ea typeface="+mj-ea"/>
                <a:cs typeface="+mj-ea"/>
                <a:sym typeface="+mn-ea"/>
              </a:rPr>
              <a:t>为-9V。</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在反相放大模块</a:t>
            </a:r>
            <a:r>
              <a:rPr lang="zh-CN" sz="2400">
                <a:latin typeface="+mj-ea"/>
                <a:ea typeface="+mj-ea"/>
                <a:cs typeface="+mj-ea"/>
                <a:sym typeface="+mn-ea"/>
              </a:rPr>
              <a:t>，有</a:t>
            </a:r>
            <a:r>
              <a:rPr lang="en-US" altLang="zh-CN" sz="2400">
                <a:latin typeface="+mj-ea"/>
                <a:ea typeface="+mj-ea"/>
                <a:cs typeface="+mj-ea"/>
                <a:sym typeface="+mn-ea"/>
              </a:rPr>
              <a:t> </a:t>
            </a:r>
            <a:r>
              <a:rPr lang="en-US" sz="2400">
                <a:latin typeface="+mj-ea"/>
                <a:ea typeface="+mj-ea"/>
                <a:cs typeface="+mj-ea"/>
                <a:sym typeface="+mn-ea"/>
              </a:rPr>
              <a:t>                            </a:t>
            </a:r>
            <a:r>
              <a:rPr sz="2400">
                <a:latin typeface="+mj-ea"/>
                <a:ea typeface="+mj-ea"/>
                <a:cs typeface="+mj-ea"/>
                <a:sym typeface="+mn-ea"/>
              </a:rPr>
              <a:t>。</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在电压调整模块</a:t>
            </a:r>
            <a:r>
              <a:rPr lang="zh-CN" sz="2400">
                <a:latin typeface="+mj-ea"/>
                <a:ea typeface="+mj-ea"/>
                <a:cs typeface="+mj-ea"/>
                <a:sym typeface="+mn-ea"/>
              </a:rPr>
              <a:t>，有</a:t>
            </a:r>
            <a:r>
              <a:rPr lang="en-US" sz="2400">
                <a:latin typeface="+mj-ea"/>
                <a:ea typeface="+mj-ea"/>
                <a:cs typeface="+mj-ea"/>
                <a:sym typeface="+mn-ea"/>
              </a:rPr>
              <a:t>                        </a:t>
            </a:r>
            <a:r>
              <a:rPr sz="2400">
                <a:latin typeface="+mj-ea"/>
                <a:ea typeface="+mj-ea"/>
                <a:cs typeface="+mj-ea"/>
                <a:sym typeface="+mn-ea"/>
              </a:rPr>
              <a:t>。</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输出稳压模块中，</a:t>
            </a:r>
            <a:r>
              <a:rPr lang="zh-CN" sz="2400">
                <a:latin typeface="+mj-ea"/>
                <a:ea typeface="+mj-ea"/>
                <a:cs typeface="+mj-ea"/>
                <a:sym typeface="+mn-ea"/>
              </a:rPr>
              <a:t>有</a:t>
            </a:r>
            <a:r>
              <a:rPr lang="en-US" sz="2400">
                <a:latin typeface="+mj-ea"/>
                <a:ea typeface="+mj-ea"/>
                <a:cs typeface="+mj-ea"/>
                <a:sym typeface="+mn-ea"/>
              </a:rPr>
              <a:t>                      </a:t>
            </a:r>
            <a:r>
              <a:rPr sz="2400">
                <a:latin typeface="+mj-ea"/>
                <a:ea typeface="+mj-ea"/>
                <a:cs typeface="+mj-ea"/>
                <a:sym typeface="+mn-ea"/>
              </a:rPr>
              <a:t>。</a:t>
            </a:r>
            <a:endParaRPr sz="2400">
              <a:latin typeface="+mj-ea"/>
              <a:ea typeface="+mj-ea"/>
              <a:cs typeface="+mj-ea"/>
              <a:sym typeface="+mn-ea"/>
            </a:endParaRPr>
          </a:p>
        </p:txBody>
      </p:sp>
      <p:pic>
        <p:nvPicPr>
          <p:cNvPr id="4" name="图片 3" descr="32313534353037363b32313534353037323bb2dfbbaeb7bdb0b8"/>
          <p:cNvPicPr>
            <a:picLocks noChangeAspect="1"/>
          </p:cNvPicPr>
          <p:nvPr/>
        </p:nvPicPr>
        <p:blipFill>
          <a:blip r:embed="rId1"/>
          <a:stretch>
            <a:fillRect/>
          </a:stretch>
        </p:blipFill>
        <p:spPr>
          <a:xfrm>
            <a:off x="119380" y="980440"/>
            <a:ext cx="576000" cy="576000"/>
          </a:xfrm>
          <a:prstGeom prst="rect">
            <a:avLst/>
          </a:prstGeom>
        </p:spPr>
      </p:pic>
      <p:graphicFrame>
        <p:nvGraphicFramePr>
          <p:cNvPr id="5" name="对象 -2147482595"/>
          <p:cNvGraphicFramePr>
            <a:graphicFrameLocks noChangeAspect="1"/>
          </p:cNvGraphicFramePr>
          <p:nvPr/>
        </p:nvGraphicFramePr>
        <p:xfrm>
          <a:off x="5663565" y="3140710"/>
          <a:ext cx="1905635" cy="613410"/>
        </p:xfrm>
        <a:graphic>
          <a:graphicData uri="http://schemas.openxmlformats.org/presentationml/2006/ole">
            <mc:AlternateContent xmlns:mc="http://schemas.openxmlformats.org/markup-compatibility/2006">
              <mc:Choice xmlns:v="urn:schemas-microsoft-com:vml" Requires="v">
                <p:oleObj spid="_x0000_s3076" name="" r:id="rId2" imgW="1397000" imgH="228600" progId="Equation.3">
                  <p:embed/>
                </p:oleObj>
              </mc:Choice>
              <mc:Fallback>
                <p:oleObj name="" r:id="rId2" imgW="1397000" imgH="228600" progId="Equation.3">
                  <p:embed/>
                  <p:pic>
                    <p:nvPicPr>
                      <p:cNvPr id="0" name="图片 3075"/>
                      <p:cNvPicPr/>
                      <p:nvPr/>
                    </p:nvPicPr>
                    <p:blipFill>
                      <a:blip r:embed="rId3"/>
                      <a:srcRect t="-78740"/>
                      <a:stretch>
                        <a:fillRect/>
                      </a:stretch>
                    </p:blipFill>
                    <p:spPr>
                      <a:xfrm>
                        <a:off x="5663565" y="3140710"/>
                        <a:ext cx="1905635" cy="613410"/>
                      </a:xfrm>
                      <a:prstGeom prst="rect">
                        <a:avLst/>
                      </a:prstGeom>
                      <a:noFill/>
                      <a:ln w="38100">
                        <a:noFill/>
                        <a:miter/>
                      </a:ln>
                    </p:spPr>
                  </p:pic>
                </p:oleObj>
              </mc:Fallback>
            </mc:AlternateContent>
          </a:graphicData>
        </a:graphic>
      </p:graphicFrame>
      <p:graphicFrame>
        <p:nvGraphicFramePr>
          <p:cNvPr id="7" name="对象 -2147482595"/>
          <p:cNvGraphicFramePr>
            <a:graphicFrameLocks noChangeAspect="1"/>
          </p:cNvGraphicFramePr>
          <p:nvPr/>
        </p:nvGraphicFramePr>
        <p:xfrm>
          <a:off x="4439920" y="3716655"/>
          <a:ext cx="793115" cy="610870"/>
        </p:xfrm>
        <a:graphic>
          <a:graphicData uri="http://schemas.openxmlformats.org/presentationml/2006/ole">
            <mc:AlternateContent xmlns:mc="http://schemas.openxmlformats.org/markup-compatibility/2006">
              <mc:Choice xmlns:v="urn:schemas-microsoft-com:vml" Requires="v">
                <p:oleObj spid="_x0000_s8" name="" r:id="rId4" imgW="304800" imgH="215900" progId="Equation.3">
                  <p:embed/>
                </p:oleObj>
              </mc:Choice>
              <mc:Fallback>
                <p:oleObj name="" r:id="rId4" imgW="304800" imgH="215900" progId="Equation.3">
                  <p:embed/>
                  <p:pic>
                    <p:nvPicPr>
                      <p:cNvPr id="0" name="图片 3075"/>
                      <p:cNvPicPr/>
                      <p:nvPr/>
                    </p:nvPicPr>
                    <p:blipFill>
                      <a:blip r:embed="rId5"/>
                      <a:srcRect t="-78740"/>
                      <a:stretch>
                        <a:fillRect/>
                      </a:stretch>
                    </p:blipFill>
                    <p:spPr>
                      <a:xfrm>
                        <a:off x="4439920" y="3716655"/>
                        <a:ext cx="793115" cy="610870"/>
                      </a:xfrm>
                      <a:prstGeom prst="rect">
                        <a:avLst/>
                      </a:prstGeom>
                      <a:noFill/>
                      <a:ln w="38100">
                        <a:noFill/>
                        <a:miter/>
                      </a:ln>
                    </p:spPr>
                  </p:pic>
                </p:oleObj>
              </mc:Fallback>
            </mc:AlternateContent>
          </a:graphicData>
        </a:graphic>
      </p:graphicFrame>
      <p:graphicFrame>
        <p:nvGraphicFramePr>
          <p:cNvPr id="9" name="对象 -2147482594"/>
          <p:cNvGraphicFramePr>
            <a:graphicFrameLocks noChangeAspect="1"/>
          </p:cNvGraphicFramePr>
          <p:nvPr/>
        </p:nvGraphicFramePr>
        <p:xfrm>
          <a:off x="3431540" y="4364990"/>
          <a:ext cx="2577465" cy="518795"/>
        </p:xfrm>
        <a:graphic>
          <a:graphicData uri="http://schemas.openxmlformats.org/presentationml/2006/ole">
            <mc:AlternateContent xmlns:mc="http://schemas.openxmlformats.org/markup-compatibility/2006">
              <mc:Choice xmlns:v="urn:schemas-microsoft-com:vml" Requires="v">
                <p:oleObj spid="_x0000_s10" name="" r:id="rId6" imgW="2019300" imgH="393700" progId="Equation.3">
                  <p:embed/>
                </p:oleObj>
              </mc:Choice>
              <mc:Fallback>
                <p:oleObj name="" r:id="rId6" imgW="2019300" imgH="393700" progId="Equation.3">
                  <p:embed/>
                  <p:pic>
                    <p:nvPicPr>
                      <p:cNvPr id="0" name="图片 7"/>
                      <p:cNvPicPr/>
                      <p:nvPr/>
                    </p:nvPicPr>
                    <p:blipFill>
                      <a:blip r:embed="rId7"/>
                      <a:stretch>
                        <a:fillRect/>
                      </a:stretch>
                    </p:blipFill>
                    <p:spPr>
                      <a:xfrm>
                        <a:off x="3431540" y="4364990"/>
                        <a:ext cx="2577465" cy="518795"/>
                      </a:xfrm>
                      <a:prstGeom prst="rect">
                        <a:avLst/>
                      </a:prstGeom>
                      <a:noFill/>
                      <a:ln w="38100">
                        <a:noFill/>
                        <a:miter/>
                      </a:ln>
                    </p:spPr>
                  </p:pic>
                </p:oleObj>
              </mc:Fallback>
            </mc:AlternateContent>
          </a:graphicData>
        </a:graphic>
      </p:graphicFrame>
      <p:graphicFrame>
        <p:nvGraphicFramePr>
          <p:cNvPr id="11" name="对象 -2147482593"/>
          <p:cNvGraphicFramePr>
            <a:graphicFrameLocks noChangeAspect="1"/>
          </p:cNvGraphicFramePr>
          <p:nvPr/>
        </p:nvGraphicFramePr>
        <p:xfrm>
          <a:off x="3431540" y="4890770"/>
          <a:ext cx="2150110" cy="501015"/>
        </p:xfrm>
        <a:graphic>
          <a:graphicData uri="http://schemas.openxmlformats.org/presentationml/2006/ole">
            <mc:AlternateContent xmlns:mc="http://schemas.openxmlformats.org/markup-compatibility/2006">
              <mc:Choice xmlns:v="urn:schemas-microsoft-com:vml" Requires="v">
                <p:oleObj spid="_x0000_s12" name="" r:id="rId8" imgW="1676400" imgH="393700" progId="Equation.3">
                  <p:embed/>
                </p:oleObj>
              </mc:Choice>
              <mc:Fallback>
                <p:oleObj name="" r:id="rId8" imgW="1676400" imgH="393700" progId="Equation.3">
                  <p:embed/>
                  <p:pic>
                    <p:nvPicPr>
                      <p:cNvPr id="0" name="图片 8"/>
                      <p:cNvPicPr/>
                      <p:nvPr/>
                    </p:nvPicPr>
                    <p:blipFill>
                      <a:blip r:embed="rId9"/>
                      <a:stretch>
                        <a:fillRect/>
                      </a:stretch>
                    </p:blipFill>
                    <p:spPr>
                      <a:xfrm>
                        <a:off x="3431540" y="4890770"/>
                        <a:ext cx="2150110" cy="501015"/>
                      </a:xfrm>
                      <a:prstGeom prst="rect">
                        <a:avLst/>
                      </a:prstGeom>
                      <a:noFill/>
                      <a:ln w="38100">
                        <a:noFill/>
                        <a:miter/>
                      </a:ln>
                    </p:spPr>
                  </p:pic>
                </p:oleObj>
              </mc:Fallback>
            </mc:AlternateContent>
          </a:graphicData>
        </a:graphic>
      </p:graphicFrame>
      <p:graphicFrame>
        <p:nvGraphicFramePr>
          <p:cNvPr id="13" name="对象 -2147482592"/>
          <p:cNvGraphicFramePr>
            <a:graphicFrameLocks noChangeAspect="1"/>
          </p:cNvGraphicFramePr>
          <p:nvPr/>
        </p:nvGraphicFramePr>
        <p:xfrm>
          <a:off x="3431540" y="5516880"/>
          <a:ext cx="1905000" cy="582930"/>
        </p:xfrm>
        <a:graphic>
          <a:graphicData uri="http://schemas.openxmlformats.org/presentationml/2006/ole">
            <mc:AlternateContent xmlns:mc="http://schemas.openxmlformats.org/markup-compatibility/2006">
              <mc:Choice xmlns:v="urn:schemas-microsoft-com:vml" Requires="v">
                <p:oleObj spid="_x0000_s14" name="" r:id="rId10" imgW="1308100" imgH="393700" progId="Equation.3">
                  <p:embed/>
                </p:oleObj>
              </mc:Choice>
              <mc:Fallback>
                <p:oleObj name="" r:id="rId10" imgW="1308100" imgH="393700" progId="Equation.3">
                  <p:embed/>
                  <p:pic>
                    <p:nvPicPr>
                      <p:cNvPr id="0" name="图片 9"/>
                      <p:cNvPicPr/>
                      <p:nvPr/>
                    </p:nvPicPr>
                    <p:blipFill>
                      <a:blip r:embed="rId11"/>
                      <a:stretch>
                        <a:fillRect/>
                      </a:stretch>
                    </p:blipFill>
                    <p:spPr>
                      <a:xfrm>
                        <a:off x="3431540" y="5516880"/>
                        <a:ext cx="1905000" cy="582930"/>
                      </a:xfrm>
                      <a:prstGeom prst="rect">
                        <a:avLst/>
                      </a:prstGeom>
                      <a:noFill/>
                      <a:ln w="38100">
                        <a:noFill/>
                        <a:miter/>
                      </a:ln>
                    </p:spPr>
                  </p:pic>
                </p:oleObj>
              </mc:Fallback>
            </mc:AlternateContent>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数控稳压电源</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5.8</a:t>
            </a:r>
            <a:endParaRPr lang="en-US" altLang="zh-CN" sz="4000" dirty="0"/>
          </a:p>
        </p:txBody>
      </p:sp>
      <p:sp>
        <p:nvSpPr>
          <p:cNvPr id="23" name="矩形 22"/>
          <p:cNvSpPr/>
          <p:nvPr/>
        </p:nvSpPr>
        <p:spPr>
          <a:xfrm>
            <a:off x="0" y="980440"/>
            <a:ext cx="12211685" cy="4707890"/>
          </a:xfrm>
          <a:prstGeom prst="rect">
            <a:avLst/>
          </a:prstGeom>
        </p:spPr>
        <p:txBody>
          <a:bodyPr wrap="square">
            <a:spAutoFit/>
          </a:bodyPr>
          <a:lstStyle/>
          <a:p>
            <a:pPr indent="508000" fontAlgn="auto">
              <a:lnSpc>
                <a:spcPct val="150000"/>
              </a:lnSpc>
              <a:extLst>
                <a:ext uri="{35155182-B16C-46BC-9424-99874614C6A1}">
                  <wpsdc:indentchars xmlns:wpsdc="http://www.wps.cn/officeDocument/2017/drawingmlCustomData" val="200" checksum="282533468"/>
                </a:ext>
              </a:extLst>
            </a:pPr>
            <a:r>
              <a:rPr sz="2000">
                <a:latin typeface="+mj-ea"/>
                <a:ea typeface="+mj-ea"/>
                <a:cs typeface="+mj-ea"/>
                <a:sym typeface="+mn-ea"/>
              </a:rPr>
              <a:t>系统组成</a:t>
            </a:r>
            <a:endParaRPr sz="2000">
              <a:latin typeface="+mj-ea"/>
              <a:ea typeface="+mj-ea"/>
              <a:cs typeface="+mj-ea"/>
              <a:sym typeface="+mn-ea"/>
            </a:endParaRPr>
          </a:p>
          <a:p>
            <a:pPr indent="508000" fontAlgn="auto">
              <a:lnSpc>
                <a:spcPct val="150000"/>
              </a:lnSpc>
              <a:extLst>
                <a:ext uri="{35155182-B16C-46BC-9424-99874614C6A1}">
                  <wpsdc:indentchars xmlns:wpsdc="http://www.wps.cn/officeDocument/2017/drawingmlCustomData" val="200" checksum="282533468"/>
                </a:ext>
              </a:extLst>
            </a:pPr>
            <a:r>
              <a:rPr lang="zh-CN" sz="2000">
                <a:latin typeface="+mj-ea"/>
                <a:ea typeface="+mj-ea"/>
                <a:cs typeface="+mj-ea"/>
                <a:sym typeface="+mn-ea"/>
              </a:rPr>
              <a:t>数控</a:t>
            </a:r>
            <a:r>
              <a:rPr sz="2000">
                <a:latin typeface="+mj-ea"/>
                <a:ea typeface="+mj-ea"/>
                <a:cs typeface="+mj-ea"/>
                <a:sym typeface="+mn-ea"/>
              </a:rPr>
              <a:t>稳压电源电路分为6个部分。</a:t>
            </a:r>
            <a:endParaRPr sz="2000">
              <a:latin typeface="+mj-ea"/>
              <a:ea typeface="+mj-ea"/>
              <a:cs typeface="+mj-ea"/>
              <a:sym typeface="+mn-ea"/>
            </a:endParaRPr>
          </a:p>
          <a:p>
            <a:pPr indent="508000" fontAlgn="auto">
              <a:lnSpc>
                <a:spcPct val="150000"/>
              </a:lnSpc>
              <a:extLst>
                <a:ext uri="{35155182-B16C-46BC-9424-99874614C6A1}">
                  <wpsdc:indentchars xmlns:wpsdc="http://www.wps.cn/officeDocument/2017/drawingmlCustomData" val="200" checksum="282533468"/>
                </a:ext>
              </a:extLst>
            </a:pPr>
            <a:r>
              <a:rPr lang="zh-CN" sz="2000">
                <a:latin typeface="+mj-ea"/>
                <a:ea typeface="+mj-ea"/>
                <a:cs typeface="+mj-ea"/>
                <a:sym typeface="+mn-ea"/>
              </a:rPr>
              <a:t>（</a:t>
            </a:r>
            <a:r>
              <a:rPr lang="en-US" altLang="zh-CN" sz="2000">
                <a:latin typeface="+mj-ea"/>
                <a:ea typeface="+mj-ea"/>
                <a:cs typeface="+mj-ea"/>
                <a:sym typeface="+mn-ea"/>
              </a:rPr>
              <a:t>1</a:t>
            </a:r>
            <a:r>
              <a:rPr lang="zh-CN" sz="2000">
                <a:latin typeface="+mj-ea"/>
                <a:ea typeface="+mj-ea"/>
                <a:cs typeface="+mj-ea"/>
                <a:sym typeface="+mn-ea"/>
              </a:rPr>
              <a:t>）</a:t>
            </a:r>
            <a:r>
              <a:rPr sz="2000">
                <a:latin typeface="+mj-ea"/>
                <a:ea typeface="+mj-ea"/>
                <a:cs typeface="+mj-ea"/>
                <a:sym typeface="+mn-ea"/>
              </a:rPr>
              <a:t>Arduino Uno</a:t>
            </a:r>
            <a:r>
              <a:rPr sz="2000">
                <a:latin typeface="+mj-ea"/>
                <a:ea typeface="+mj-ea"/>
                <a:cs typeface="+mj-ea"/>
                <a:sym typeface="+mn-ea"/>
              </a:rPr>
              <a:t>控制电路</a:t>
            </a:r>
            <a:r>
              <a:rPr lang="zh-CN" sz="2000">
                <a:latin typeface="+mj-ea"/>
                <a:ea typeface="+mj-ea"/>
                <a:cs typeface="+mj-ea"/>
                <a:sym typeface="+mn-ea"/>
              </a:rPr>
              <a:t>：</a:t>
            </a:r>
            <a:r>
              <a:rPr sz="2000">
                <a:latin typeface="+mj-ea"/>
                <a:ea typeface="+mj-ea"/>
                <a:cs typeface="+mj-ea"/>
                <a:sym typeface="+mn-ea"/>
              </a:rPr>
              <a:t>控制LCD显示电压</a:t>
            </a:r>
            <a:r>
              <a:rPr lang="zh-CN" sz="2000">
                <a:latin typeface="+mj-ea"/>
                <a:ea typeface="+mj-ea"/>
                <a:cs typeface="+mj-ea"/>
                <a:sym typeface="+mn-ea"/>
              </a:rPr>
              <a:t>，</a:t>
            </a:r>
            <a:r>
              <a:rPr sz="2000">
                <a:latin typeface="+mj-ea"/>
                <a:ea typeface="+mj-ea"/>
                <a:cs typeface="+mj-ea"/>
                <a:sym typeface="+mn-ea"/>
              </a:rPr>
              <a:t>通过按键电路调整输出的数字量及输出电压的的显示。</a:t>
            </a:r>
            <a:endParaRPr sz="2000">
              <a:latin typeface="+mj-ea"/>
              <a:ea typeface="+mj-ea"/>
              <a:cs typeface="+mj-ea"/>
              <a:sym typeface="+mn-ea"/>
            </a:endParaRPr>
          </a:p>
          <a:p>
            <a:pPr indent="508000" fontAlgn="auto">
              <a:lnSpc>
                <a:spcPct val="150000"/>
              </a:lnSpc>
              <a:extLst>
                <a:ext uri="{35155182-B16C-46BC-9424-99874614C6A1}">
                  <wpsdc:indentchars xmlns:wpsdc="http://www.wps.cn/officeDocument/2017/drawingmlCustomData" val="200" checksum="282533468"/>
                </a:ext>
              </a:extLst>
            </a:pPr>
            <a:r>
              <a:rPr lang="zh-CN" sz="2000">
                <a:latin typeface="+mj-ea"/>
                <a:ea typeface="+mj-ea"/>
                <a:cs typeface="+mj-ea"/>
                <a:sym typeface="+mn-ea"/>
              </a:rPr>
              <a:t>（</a:t>
            </a:r>
            <a:r>
              <a:rPr lang="en-US" altLang="zh-CN" sz="2000">
                <a:latin typeface="+mj-ea"/>
                <a:ea typeface="+mj-ea"/>
                <a:cs typeface="+mj-ea"/>
                <a:sym typeface="+mn-ea"/>
              </a:rPr>
              <a:t>2</a:t>
            </a:r>
            <a:r>
              <a:rPr lang="zh-CN" sz="2000">
                <a:latin typeface="+mj-ea"/>
                <a:ea typeface="+mj-ea"/>
                <a:cs typeface="+mj-ea"/>
                <a:sym typeface="+mn-ea"/>
              </a:rPr>
              <a:t>）</a:t>
            </a:r>
            <a:r>
              <a:rPr sz="2000">
                <a:latin typeface="+mj-ea"/>
                <a:ea typeface="+mj-ea"/>
                <a:cs typeface="+mj-ea"/>
                <a:sym typeface="+mn-ea"/>
              </a:rPr>
              <a:t>LCD显示</a:t>
            </a:r>
            <a:r>
              <a:rPr lang="zh-CN" sz="2000">
                <a:latin typeface="+mj-ea"/>
                <a:ea typeface="+mj-ea"/>
                <a:cs typeface="+mj-ea"/>
                <a:sym typeface="+mn-ea"/>
              </a:rPr>
              <a:t>模块：</a:t>
            </a:r>
            <a:r>
              <a:rPr sz="2000">
                <a:latin typeface="+mj-ea"/>
                <a:ea typeface="+mj-ea"/>
                <a:cs typeface="+mj-ea"/>
                <a:sym typeface="+mn-ea"/>
              </a:rPr>
              <a:t>显示</a:t>
            </a:r>
            <a:r>
              <a:rPr lang="zh-CN" sz="2000">
                <a:latin typeface="+mj-ea"/>
                <a:ea typeface="+mj-ea"/>
                <a:cs typeface="+mj-ea"/>
                <a:sym typeface="+mn-ea"/>
              </a:rPr>
              <a:t>与</a:t>
            </a:r>
            <a:r>
              <a:rPr sz="2000">
                <a:latin typeface="+mj-ea"/>
                <a:ea typeface="+mj-ea"/>
                <a:cs typeface="+mj-ea"/>
                <a:sym typeface="+mn-ea"/>
              </a:rPr>
              <a:t>最终输出端的模拟电压相等的电压值。</a:t>
            </a:r>
            <a:endParaRPr sz="2000">
              <a:latin typeface="+mj-ea"/>
              <a:ea typeface="+mj-ea"/>
              <a:cs typeface="+mj-ea"/>
              <a:sym typeface="+mn-ea"/>
            </a:endParaRPr>
          </a:p>
          <a:p>
            <a:pPr indent="508000" fontAlgn="auto">
              <a:lnSpc>
                <a:spcPct val="150000"/>
              </a:lnSpc>
              <a:extLst>
                <a:ext uri="{35155182-B16C-46BC-9424-99874614C6A1}">
                  <wpsdc:indentchars xmlns:wpsdc="http://www.wps.cn/officeDocument/2017/drawingmlCustomData" val="200" checksum="282533468"/>
                </a:ext>
              </a:extLst>
            </a:pPr>
            <a:r>
              <a:rPr lang="zh-CN" sz="2000">
                <a:latin typeface="+mj-ea"/>
                <a:ea typeface="+mj-ea"/>
                <a:cs typeface="+mj-ea"/>
                <a:sym typeface="+mn-ea"/>
              </a:rPr>
              <a:t>（</a:t>
            </a:r>
            <a:r>
              <a:rPr lang="en-US" altLang="zh-CN" sz="2000">
                <a:latin typeface="+mj-ea"/>
                <a:ea typeface="+mj-ea"/>
                <a:cs typeface="+mj-ea"/>
                <a:sym typeface="+mn-ea"/>
              </a:rPr>
              <a:t>3</a:t>
            </a:r>
            <a:r>
              <a:rPr lang="zh-CN" sz="2000">
                <a:latin typeface="+mj-ea"/>
                <a:ea typeface="+mj-ea"/>
                <a:cs typeface="+mj-ea"/>
                <a:sym typeface="+mn-ea"/>
              </a:rPr>
              <a:t>）</a:t>
            </a:r>
            <a:r>
              <a:rPr lang="en-US" sz="2000">
                <a:latin typeface="+mj-ea"/>
                <a:ea typeface="+mj-ea"/>
                <a:cs typeface="+mj-ea"/>
                <a:sym typeface="+mn-ea"/>
              </a:rPr>
              <a:t>D/A</a:t>
            </a:r>
            <a:r>
              <a:rPr sz="2000">
                <a:latin typeface="+mj-ea"/>
                <a:ea typeface="+mj-ea"/>
                <a:cs typeface="+mj-ea"/>
                <a:sym typeface="+mn-ea"/>
              </a:rPr>
              <a:t>转换电路</a:t>
            </a:r>
            <a:r>
              <a:rPr lang="zh-CN" sz="2000">
                <a:latin typeface="+mj-ea"/>
                <a:ea typeface="+mj-ea"/>
                <a:cs typeface="+mj-ea"/>
                <a:sym typeface="+mn-ea"/>
              </a:rPr>
              <a:t>：</a:t>
            </a:r>
            <a:r>
              <a:rPr sz="2000">
                <a:latin typeface="+mj-ea"/>
                <a:ea typeface="+mj-ea"/>
                <a:cs typeface="+mj-ea"/>
                <a:sym typeface="+mn-ea"/>
              </a:rPr>
              <a:t>将单片机输出的数字量转换为模拟量，便于后续电压调整电路调整电压。</a:t>
            </a:r>
            <a:endParaRPr sz="2000">
              <a:latin typeface="+mj-ea"/>
              <a:ea typeface="+mj-ea"/>
              <a:cs typeface="+mj-ea"/>
              <a:sym typeface="+mn-ea"/>
            </a:endParaRPr>
          </a:p>
          <a:p>
            <a:pPr indent="508000" fontAlgn="auto">
              <a:lnSpc>
                <a:spcPct val="150000"/>
              </a:lnSpc>
              <a:extLst>
                <a:ext uri="{35155182-B16C-46BC-9424-99874614C6A1}">
                  <wpsdc:indentchars xmlns:wpsdc="http://www.wps.cn/officeDocument/2017/drawingmlCustomData" val="200" checksum="282533468"/>
                </a:ext>
              </a:extLst>
            </a:pPr>
            <a:r>
              <a:rPr lang="zh-CN" sz="2000">
                <a:latin typeface="+mj-ea"/>
                <a:ea typeface="+mj-ea"/>
                <a:cs typeface="+mj-ea"/>
                <a:sym typeface="+mn-ea"/>
              </a:rPr>
              <a:t>（</a:t>
            </a:r>
            <a:r>
              <a:rPr lang="en-US" altLang="zh-CN" sz="2000">
                <a:latin typeface="+mj-ea"/>
                <a:ea typeface="+mj-ea"/>
                <a:cs typeface="+mj-ea"/>
                <a:sym typeface="+mn-ea"/>
              </a:rPr>
              <a:t>4</a:t>
            </a:r>
            <a:r>
              <a:rPr lang="zh-CN" sz="2000">
                <a:latin typeface="+mj-ea"/>
                <a:ea typeface="+mj-ea"/>
                <a:cs typeface="+mj-ea"/>
                <a:sym typeface="+mn-ea"/>
              </a:rPr>
              <a:t>）</a:t>
            </a:r>
            <a:r>
              <a:rPr sz="2000">
                <a:latin typeface="+mj-ea"/>
                <a:ea typeface="+mj-ea"/>
                <a:cs typeface="+mj-ea"/>
                <a:sym typeface="+mn-ea"/>
              </a:rPr>
              <a:t>反相放大电路</a:t>
            </a:r>
            <a:r>
              <a:rPr lang="zh-CN" sz="2000">
                <a:latin typeface="+mj-ea"/>
                <a:ea typeface="+mj-ea"/>
                <a:cs typeface="+mj-ea"/>
                <a:sym typeface="+mn-ea"/>
              </a:rPr>
              <a:t>：</a:t>
            </a:r>
            <a:r>
              <a:rPr sz="2000">
                <a:latin typeface="+mj-ea"/>
                <a:ea typeface="+mj-ea"/>
                <a:cs typeface="+mj-ea"/>
                <a:sym typeface="+mn-ea"/>
              </a:rPr>
              <a:t>将模拟电压放大2倍。</a:t>
            </a:r>
            <a:endParaRPr sz="2000">
              <a:latin typeface="+mj-ea"/>
              <a:ea typeface="+mj-ea"/>
              <a:cs typeface="+mj-ea"/>
              <a:sym typeface="+mn-ea"/>
            </a:endParaRPr>
          </a:p>
          <a:p>
            <a:pPr indent="508000" fontAlgn="auto">
              <a:lnSpc>
                <a:spcPct val="150000"/>
              </a:lnSpc>
              <a:extLst>
                <a:ext uri="{35155182-B16C-46BC-9424-99874614C6A1}">
                  <wpsdc:indentchars xmlns:wpsdc="http://www.wps.cn/officeDocument/2017/drawingmlCustomData" val="200" checksum="282533468"/>
                </a:ext>
              </a:extLst>
            </a:pPr>
            <a:r>
              <a:rPr lang="zh-CN" sz="2000">
                <a:latin typeface="+mj-ea"/>
                <a:ea typeface="+mj-ea"/>
                <a:cs typeface="+mj-ea"/>
                <a:sym typeface="+mn-ea"/>
              </a:rPr>
              <a:t>（</a:t>
            </a:r>
            <a:r>
              <a:rPr lang="en-US" altLang="zh-CN" sz="2000">
                <a:latin typeface="+mj-ea"/>
                <a:ea typeface="+mj-ea"/>
                <a:cs typeface="+mj-ea"/>
                <a:sym typeface="+mn-ea"/>
              </a:rPr>
              <a:t>5</a:t>
            </a:r>
            <a:r>
              <a:rPr lang="zh-CN" sz="2000">
                <a:latin typeface="+mj-ea"/>
                <a:ea typeface="+mj-ea"/>
                <a:cs typeface="+mj-ea"/>
                <a:sym typeface="+mn-ea"/>
              </a:rPr>
              <a:t>）</a:t>
            </a:r>
            <a:r>
              <a:rPr sz="2000">
                <a:latin typeface="+mj-ea"/>
                <a:ea typeface="+mj-ea"/>
                <a:cs typeface="+mj-ea"/>
                <a:sym typeface="+mn-ea"/>
              </a:rPr>
              <a:t>电压调整电路</a:t>
            </a:r>
            <a:r>
              <a:rPr lang="zh-CN" sz="2000">
                <a:latin typeface="+mj-ea"/>
                <a:ea typeface="+mj-ea"/>
                <a:cs typeface="+mj-ea"/>
                <a:sym typeface="+mn-ea"/>
              </a:rPr>
              <a:t>：</a:t>
            </a:r>
            <a:r>
              <a:rPr sz="2000">
                <a:latin typeface="+mj-ea"/>
                <a:ea typeface="+mj-ea"/>
                <a:cs typeface="+mj-ea"/>
                <a:sym typeface="+mn-ea"/>
              </a:rPr>
              <a:t>反相求和运算电路，进一步调整电压值，使输出模拟电压为LCD显示的值。</a:t>
            </a:r>
            <a:endParaRPr sz="2000">
              <a:latin typeface="+mj-ea"/>
              <a:ea typeface="+mj-ea"/>
              <a:cs typeface="+mj-ea"/>
              <a:sym typeface="+mn-ea"/>
            </a:endParaRPr>
          </a:p>
          <a:p>
            <a:pPr indent="508000" fontAlgn="auto">
              <a:lnSpc>
                <a:spcPct val="150000"/>
              </a:lnSpc>
              <a:extLst>
                <a:ext uri="{35155182-B16C-46BC-9424-99874614C6A1}">
                  <wpsdc:indentchars xmlns:wpsdc="http://www.wps.cn/officeDocument/2017/drawingmlCustomData" val="200" checksum="282533468"/>
                </a:ext>
              </a:extLst>
            </a:pPr>
            <a:r>
              <a:rPr lang="zh-CN" sz="2000">
                <a:latin typeface="+mj-ea"/>
                <a:ea typeface="+mj-ea"/>
                <a:cs typeface="+mj-ea"/>
                <a:sym typeface="+mn-ea"/>
              </a:rPr>
              <a:t>（</a:t>
            </a:r>
            <a:r>
              <a:rPr lang="en-US" altLang="zh-CN" sz="2000">
                <a:latin typeface="+mj-ea"/>
                <a:ea typeface="+mj-ea"/>
                <a:cs typeface="+mj-ea"/>
                <a:sym typeface="+mn-ea"/>
              </a:rPr>
              <a:t>6</a:t>
            </a:r>
            <a:r>
              <a:rPr lang="zh-CN" sz="2000">
                <a:latin typeface="+mj-ea"/>
                <a:ea typeface="+mj-ea"/>
                <a:cs typeface="+mj-ea"/>
                <a:sym typeface="+mn-ea"/>
              </a:rPr>
              <a:t>）</a:t>
            </a:r>
            <a:r>
              <a:rPr sz="2000">
                <a:latin typeface="+mj-ea"/>
                <a:ea typeface="+mj-ea"/>
                <a:cs typeface="+mj-ea"/>
                <a:sym typeface="+mn-ea"/>
              </a:rPr>
              <a:t>稳压电路</a:t>
            </a:r>
            <a:r>
              <a:rPr lang="zh-CN" sz="2000">
                <a:latin typeface="+mj-ea"/>
                <a:ea typeface="+mj-ea"/>
                <a:cs typeface="+mj-ea"/>
                <a:sym typeface="+mn-ea"/>
              </a:rPr>
              <a:t>模块：</a:t>
            </a:r>
            <a:r>
              <a:rPr sz="2000">
                <a:latin typeface="+mj-ea"/>
                <a:ea typeface="+mj-ea"/>
                <a:cs typeface="+mj-ea"/>
                <a:sym typeface="+mn-ea"/>
              </a:rPr>
              <a:t>使电路的输出随着调整后的电压变化，并且达到</a:t>
            </a:r>
            <a:r>
              <a:rPr sz="2000">
                <a:latin typeface="+mj-ea"/>
                <a:ea typeface="+mj-ea"/>
                <a:cs typeface="+mj-ea"/>
                <a:sym typeface="+mn-ea"/>
              </a:rPr>
              <a:t>稳压</a:t>
            </a:r>
            <a:r>
              <a:rPr sz="2000">
                <a:latin typeface="+mj-ea"/>
                <a:ea typeface="+mj-ea"/>
                <a:cs typeface="+mj-ea"/>
                <a:sym typeface="+mn-ea"/>
              </a:rPr>
              <a:t>输出的效果。</a:t>
            </a:r>
            <a:endParaRPr sz="2000">
              <a:latin typeface="+mj-ea"/>
              <a:ea typeface="+mj-ea"/>
              <a:cs typeface="+mj-ea"/>
              <a:sym typeface="+mn-ea"/>
            </a:endParaRPr>
          </a:p>
          <a:p>
            <a:pPr indent="508000" fontAlgn="auto">
              <a:lnSpc>
                <a:spcPct val="150000"/>
              </a:lnSpc>
              <a:extLst>
                <a:ext uri="{35155182-B16C-46BC-9424-99874614C6A1}">
                  <wpsdc:indentchars xmlns:wpsdc="http://www.wps.cn/officeDocument/2017/drawingmlCustomData" val="200" checksum="282533468"/>
                </a:ext>
              </a:extLst>
            </a:pPr>
            <a:r>
              <a:rPr sz="2000">
                <a:latin typeface="+mj-ea"/>
                <a:ea typeface="+mj-ea"/>
                <a:cs typeface="+mj-ea"/>
                <a:sym typeface="+mn-ea"/>
              </a:rPr>
              <a:t>系统</a:t>
            </a:r>
            <a:r>
              <a:rPr lang="zh-CN" sz="2000">
                <a:latin typeface="+mj-ea"/>
                <a:ea typeface="+mj-ea"/>
                <a:cs typeface="+mj-ea"/>
                <a:sym typeface="+mn-ea"/>
              </a:rPr>
              <a:t>组成</a:t>
            </a:r>
            <a:r>
              <a:rPr sz="2000">
                <a:latin typeface="+mj-ea"/>
                <a:ea typeface="+mj-ea"/>
                <a:cs typeface="+mj-ea"/>
                <a:sym typeface="+mn-ea"/>
              </a:rPr>
              <a:t>框图如图5-123 所示</a:t>
            </a:r>
            <a:r>
              <a:rPr lang="zh-CN" sz="2000">
                <a:latin typeface="+mj-ea"/>
                <a:ea typeface="+mj-ea"/>
                <a:cs typeface="+mj-ea"/>
                <a:sym typeface="+mn-ea"/>
              </a:rPr>
              <a:t>。</a:t>
            </a:r>
            <a:endParaRPr lang="zh-CN" sz="2000">
              <a:latin typeface="+mj-ea"/>
              <a:ea typeface="+mj-ea"/>
              <a:cs typeface="+mj-ea"/>
              <a:sym typeface="+mn-ea"/>
            </a:endParaRPr>
          </a:p>
        </p:txBody>
      </p:sp>
      <p:pic>
        <p:nvPicPr>
          <p:cNvPr id="7" name="图片 6" descr="31393938393834333b31393939333437383bd7e9d6afbcdcb9b9"/>
          <p:cNvPicPr>
            <a:picLocks noChangeAspect="1"/>
          </p:cNvPicPr>
          <p:nvPr/>
        </p:nvPicPr>
        <p:blipFill>
          <a:blip r:embed="rId1"/>
          <a:stretch>
            <a:fillRect/>
          </a:stretch>
        </p:blipFill>
        <p:spPr>
          <a:xfrm>
            <a:off x="47625" y="958850"/>
            <a:ext cx="576000" cy="57600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数控稳压电源</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5.8</a:t>
            </a:r>
            <a:endParaRPr lang="en-US" altLang="zh-CN" sz="4000" dirty="0"/>
          </a:p>
        </p:txBody>
      </p:sp>
      <p:sp>
        <p:nvSpPr>
          <p:cNvPr id="5" name="文本框 4"/>
          <p:cNvSpPr txBox="1"/>
          <p:nvPr/>
        </p:nvSpPr>
        <p:spPr>
          <a:xfrm>
            <a:off x="4871720" y="4149090"/>
            <a:ext cx="2490470" cy="368300"/>
          </a:xfrm>
          <a:prstGeom prst="rect">
            <a:avLst/>
          </a:prstGeom>
          <a:noFill/>
        </p:spPr>
        <p:txBody>
          <a:bodyPr wrap="square" rtlCol="0">
            <a:spAutoFit/>
          </a:bodyPr>
          <a:p>
            <a:r>
              <a:rPr lang="zh-CN" altLang="en-US"/>
              <a:t>图5-123 系统组成框图</a:t>
            </a:r>
            <a:endParaRPr lang="zh-CN" altLang="en-US"/>
          </a:p>
        </p:txBody>
      </p:sp>
      <p:pic>
        <p:nvPicPr>
          <p:cNvPr id="7" name="图片 6"/>
          <p:cNvPicPr>
            <a:picLocks noChangeAspect="1"/>
          </p:cNvPicPr>
          <p:nvPr/>
        </p:nvPicPr>
        <p:blipFill>
          <a:blip r:embed="rId1">
            <a:clrChange>
              <a:clrFrom>
                <a:srgbClr val="FFFFFF">
                  <a:alpha val="100000"/>
                </a:srgbClr>
              </a:clrFrom>
              <a:clrTo>
                <a:srgbClr val="FFFFFF">
                  <a:alpha val="100000"/>
                  <a:alpha val="0"/>
                </a:srgbClr>
              </a:clrTo>
            </a:clrChange>
          </a:blip>
          <a:srcRect l="205" t="6826"/>
          <a:stretch>
            <a:fillRect/>
          </a:stretch>
        </p:blipFill>
        <p:spPr>
          <a:xfrm>
            <a:off x="2044065" y="1988820"/>
            <a:ext cx="8146415" cy="212217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数控稳压电源</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5.8</a:t>
            </a:r>
            <a:endParaRPr lang="en-US" altLang="zh-CN" sz="4000" dirty="0"/>
          </a:p>
        </p:txBody>
      </p:sp>
      <p:sp>
        <p:nvSpPr>
          <p:cNvPr id="23" name="矩形 22"/>
          <p:cNvSpPr/>
          <p:nvPr/>
        </p:nvSpPr>
        <p:spPr>
          <a:xfrm>
            <a:off x="-9525" y="980440"/>
            <a:ext cx="5664835" cy="286131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a:t>
            </a:r>
            <a:r>
              <a:rPr lang="zh-CN" sz="2400">
                <a:latin typeface="+mj-ea"/>
                <a:ea typeface="+mj-ea"/>
                <a:cs typeface="+mj-ea"/>
                <a:sym typeface="+mn-ea"/>
              </a:rPr>
              <a:t>原理图</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Arduino Uno</a:t>
            </a:r>
            <a:r>
              <a:rPr lang="zh-CN" sz="2400">
                <a:latin typeface="+mj-ea"/>
                <a:ea typeface="+mj-ea"/>
                <a:cs typeface="+mj-ea"/>
                <a:sym typeface="+mn-ea"/>
              </a:rPr>
              <a:t>控制电路</a:t>
            </a:r>
            <a:r>
              <a:rPr sz="2400">
                <a:latin typeface="+mj-ea"/>
                <a:ea typeface="+mj-ea"/>
                <a:cs typeface="+mj-ea"/>
                <a:sym typeface="+mn-ea"/>
              </a:rPr>
              <a:t>如图5-124 所示。该系统采用 Arduino Uno作为系统的核心</a:t>
            </a:r>
            <a:r>
              <a:rPr lang="zh-CN" sz="2400">
                <a:latin typeface="+mj-ea"/>
                <a:ea typeface="+mj-ea"/>
                <a:cs typeface="+mj-ea"/>
                <a:sym typeface="+mn-ea"/>
              </a:rPr>
              <a:t>，</a:t>
            </a:r>
            <a:r>
              <a:rPr sz="2400">
                <a:latin typeface="+mj-ea"/>
                <a:ea typeface="+mj-ea"/>
                <a:cs typeface="+mj-ea"/>
                <a:sym typeface="+mn-ea"/>
              </a:rPr>
              <a:t>主要封装了CPU、存储器、时钟和外围设备等。</a:t>
            </a:r>
            <a:endParaRPr sz="2400">
              <a:latin typeface="+mj-ea"/>
              <a:ea typeface="+mj-ea"/>
              <a:cs typeface="+mj-ea"/>
              <a:sym typeface="+mn-ea"/>
            </a:endParaRPr>
          </a:p>
        </p:txBody>
      </p:sp>
      <p:pic>
        <p:nvPicPr>
          <p:cNvPr id="5" name="图片 4" descr="31393935333132383b31393939333838353bb4b4d2e2"/>
          <p:cNvPicPr>
            <a:picLocks noChangeAspect="1"/>
          </p:cNvPicPr>
          <p:nvPr/>
        </p:nvPicPr>
        <p:blipFill>
          <a:blip r:embed="rId1"/>
          <a:stretch>
            <a:fillRect/>
          </a:stretch>
        </p:blipFill>
        <p:spPr>
          <a:xfrm>
            <a:off x="119380" y="980440"/>
            <a:ext cx="576000" cy="576000"/>
          </a:xfrm>
          <a:prstGeom prst="rect">
            <a:avLst/>
          </a:prstGeom>
        </p:spPr>
      </p:pic>
      <p:pic>
        <p:nvPicPr>
          <p:cNvPr id="9" name="图片 27"/>
          <p:cNvPicPr>
            <a:picLocks noChangeAspect="1"/>
          </p:cNvPicPr>
          <p:nvPr/>
        </p:nvPicPr>
        <p:blipFill>
          <a:blip r:embed="rId2">
            <a:clrChange>
              <a:clrFrom>
                <a:srgbClr val="E0E0D0">
                  <a:alpha val="100000"/>
                </a:srgbClr>
              </a:clrFrom>
              <a:clrTo>
                <a:srgbClr val="E0E0D0">
                  <a:alpha val="100000"/>
                  <a:alpha val="0"/>
                </a:srgbClr>
              </a:clrTo>
            </a:clrChange>
            <a:lum bright="12000" contrast="18000"/>
          </a:blip>
          <a:srcRect l="4118" t="4698" r="1653" b="3828"/>
          <a:stretch>
            <a:fillRect/>
          </a:stretch>
        </p:blipFill>
        <p:spPr>
          <a:xfrm>
            <a:off x="6050280" y="958850"/>
            <a:ext cx="6141720" cy="4783455"/>
          </a:xfrm>
          <a:prstGeom prst="rect">
            <a:avLst/>
          </a:prstGeom>
          <a:noFill/>
          <a:ln w="9525">
            <a:noFill/>
          </a:ln>
        </p:spPr>
      </p:pic>
      <p:sp>
        <p:nvSpPr>
          <p:cNvPr id="4" name="文本框 3"/>
          <p:cNvSpPr txBox="1"/>
          <p:nvPr/>
        </p:nvSpPr>
        <p:spPr>
          <a:xfrm>
            <a:off x="7319645" y="6021070"/>
            <a:ext cx="3605530" cy="368300"/>
          </a:xfrm>
          <a:prstGeom prst="rect">
            <a:avLst/>
          </a:prstGeom>
          <a:noFill/>
        </p:spPr>
        <p:txBody>
          <a:bodyPr wrap="square" rtlCol="0">
            <a:spAutoFit/>
          </a:bodyPr>
          <a:p>
            <a:r>
              <a:rPr lang="zh-CN" altLang="en-US"/>
              <a:t>图5-124  Arduino Uno 控制电路</a:t>
            </a:r>
            <a:endParaRPr lang="zh-CN" alt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数控稳压电源</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5.8</a:t>
            </a:r>
            <a:endParaRPr lang="en-US" altLang="zh-CN" sz="4000" dirty="0"/>
          </a:p>
        </p:txBody>
      </p:sp>
      <p:pic>
        <p:nvPicPr>
          <p:cNvPr id="137" name="图片 17"/>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887845" y="980440"/>
            <a:ext cx="4645025" cy="2495550"/>
          </a:xfrm>
          <a:prstGeom prst="rect">
            <a:avLst/>
          </a:prstGeom>
          <a:noFill/>
          <a:ln w="9525">
            <a:noFill/>
          </a:ln>
        </p:spPr>
      </p:pic>
      <p:sp>
        <p:nvSpPr>
          <p:cNvPr id="7" name="文本框 6"/>
          <p:cNvSpPr txBox="1"/>
          <p:nvPr/>
        </p:nvSpPr>
        <p:spPr>
          <a:xfrm>
            <a:off x="7961630" y="3475990"/>
            <a:ext cx="2496820" cy="368300"/>
          </a:xfrm>
          <a:prstGeom prst="rect">
            <a:avLst/>
          </a:prstGeom>
          <a:noFill/>
        </p:spPr>
        <p:txBody>
          <a:bodyPr wrap="square" rtlCol="0">
            <a:spAutoFit/>
          </a:bodyPr>
          <a:p>
            <a:r>
              <a:rPr lang="zh-CN" altLang="en-US"/>
              <a:t>图5-125 D/A转换电路</a:t>
            </a:r>
            <a:endParaRPr lang="zh-CN" altLang="en-US"/>
          </a:p>
        </p:txBody>
      </p:sp>
      <p:pic>
        <p:nvPicPr>
          <p:cNvPr id="139" name="图片 18"/>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536180" y="3844290"/>
            <a:ext cx="3552825" cy="2553970"/>
          </a:xfrm>
          <a:prstGeom prst="rect">
            <a:avLst/>
          </a:prstGeom>
          <a:noFill/>
          <a:ln w="9525">
            <a:noFill/>
          </a:ln>
        </p:spPr>
      </p:pic>
      <p:sp>
        <p:nvSpPr>
          <p:cNvPr id="8" name="文本框 7"/>
          <p:cNvSpPr txBox="1"/>
          <p:nvPr/>
        </p:nvSpPr>
        <p:spPr>
          <a:xfrm>
            <a:off x="8256270" y="6398260"/>
            <a:ext cx="2496820" cy="368300"/>
          </a:xfrm>
          <a:prstGeom prst="rect">
            <a:avLst/>
          </a:prstGeom>
          <a:noFill/>
        </p:spPr>
        <p:txBody>
          <a:bodyPr wrap="square" rtlCol="0">
            <a:spAutoFit/>
          </a:bodyPr>
          <a:p>
            <a:r>
              <a:rPr lang="zh-CN" altLang="en-US"/>
              <a:t>图5-126 反相放大电路</a:t>
            </a:r>
            <a:endParaRPr lang="zh-CN" altLang="en-US"/>
          </a:p>
        </p:txBody>
      </p:sp>
      <p:sp>
        <p:nvSpPr>
          <p:cNvPr id="23" name="矩形 22"/>
          <p:cNvSpPr/>
          <p:nvPr/>
        </p:nvSpPr>
        <p:spPr>
          <a:xfrm>
            <a:off x="-9525" y="980440"/>
            <a:ext cx="5664835" cy="119888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D/A转换电路如图5-125 所示。反相放大电路如图5-126 所示。</a:t>
            </a:r>
            <a:endParaRPr sz="2400">
              <a:latin typeface="+mj-ea"/>
              <a:ea typeface="+mj-ea"/>
              <a:cs typeface="+mj-ea"/>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pic>
        <p:nvPicPr>
          <p:cNvPr id="13" name="图片 11"/>
          <p:cNvPicPr>
            <a:picLocks noChangeAspect="1"/>
          </p:cNvPicPr>
          <p:nvPr/>
        </p:nvPicPr>
        <p:blipFill>
          <a:blip r:embed="rId1">
            <a:clrChange>
              <a:clrFrom>
                <a:srgbClr val="E0E0D0">
                  <a:alpha val="100000"/>
                </a:srgbClr>
              </a:clrFrom>
              <a:clrTo>
                <a:srgbClr val="E0E0D0">
                  <a:alpha val="100000"/>
                  <a:alpha val="0"/>
                </a:srgbClr>
              </a:clrTo>
            </a:clrChange>
            <a:lum bright="6000" contrast="17999"/>
          </a:blip>
          <a:stretch>
            <a:fillRect/>
          </a:stretch>
        </p:blipFill>
        <p:spPr>
          <a:xfrm>
            <a:off x="1271270" y="1844675"/>
            <a:ext cx="8910320" cy="3233420"/>
          </a:xfrm>
          <a:prstGeom prst="rect">
            <a:avLst/>
          </a:prstGeom>
          <a:noFill/>
          <a:ln w="9525">
            <a:noFill/>
          </a:ln>
        </p:spPr>
      </p:pic>
      <p:sp>
        <p:nvSpPr>
          <p:cNvPr id="4" name="文本框 3"/>
          <p:cNvSpPr txBox="1"/>
          <p:nvPr/>
        </p:nvSpPr>
        <p:spPr>
          <a:xfrm>
            <a:off x="3893820" y="5156835"/>
            <a:ext cx="2240915" cy="368300"/>
          </a:xfrm>
          <a:prstGeom prst="rect">
            <a:avLst/>
          </a:prstGeom>
          <a:noFill/>
        </p:spPr>
        <p:txBody>
          <a:bodyPr wrap="square" rtlCol="0">
            <a:spAutoFit/>
          </a:bodyPr>
          <a:p>
            <a:r>
              <a:rPr lang="zh-CN" altLang="en-US"/>
              <a:t>图5-5 LCD显示电路</a:t>
            </a:r>
            <a:endParaRPr lang="zh-CN" alt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数控稳压电源</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5.8</a:t>
            </a:r>
            <a:endParaRPr lang="en-US" altLang="zh-CN" sz="4000" dirty="0"/>
          </a:p>
        </p:txBody>
      </p:sp>
      <p:sp>
        <p:nvSpPr>
          <p:cNvPr id="23" name="矩形 22"/>
          <p:cNvSpPr/>
          <p:nvPr/>
        </p:nvSpPr>
        <p:spPr>
          <a:xfrm>
            <a:off x="-9525" y="980440"/>
            <a:ext cx="12211685" cy="64516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电压调整电路如图5-127 所示。稳压电路模块如图5-128 所示。</a:t>
            </a:r>
            <a:endParaRPr sz="2400">
              <a:latin typeface="+mj-ea"/>
              <a:ea typeface="+mj-ea"/>
              <a:cs typeface="+mj-ea"/>
              <a:sym typeface="+mn-ea"/>
            </a:endParaRPr>
          </a:p>
        </p:txBody>
      </p:sp>
      <p:pic>
        <p:nvPicPr>
          <p:cNvPr id="140" name="图片 19"/>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559560" y="2292350"/>
            <a:ext cx="3455035" cy="2877820"/>
          </a:xfrm>
          <a:prstGeom prst="rect">
            <a:avLst/>
          </a:prstGeom>
          <a:noFill/>
          <a:ln w="9525">
            <a:noFill/>
          </a:ln>
        </p:spPr>
      </p:pic>
      <p:pic>
        <p:nvPicPr>
          <p:cNvPr id="141" name="图片 20"/>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103745" y="2564765"/>
            <a:ext cx="3808730" cy="2332990"/>
          </a:xfrm>
          <a:prstGeom prst="rect">
            <a:avLst/>
          </a:prstGeom>
          <a:noFill/>
          <a:ln w="9525">
            <a:noFill/>
          </a:ln>
        </p:spPr>
      </p:pic>
      <p:sp>
        <p:nvSpPr>
          <p:cNvPr id="4" name="文本框 3"/>
          <p:cNvSpPr txBox="1"/>
          <p:nvPr/>
        </p:nvSpPr>
        <p:spPr>
          <a:xfrm>
            <a:off x="2023745" y="5228590"/>
            <a:ext cx="2526665" cy="368300"/>
          </a:xfrm>
          <a:prstGeom prst="rect">
            <a:avLst/>
          </a:prstGeom>
          <a:noFill/>
        </p:spPr>
        <p:txBody>
          <a:bodyPr wrap="square" rtlCol="0">
            <a:spAutoFit/>
          </a:bodyPr>
          <a:p>
            <a:r>
              <a:rPr lang="zh-CN" altLang="en-US"/>
              <a:t>图5-127 电压调整电路</a:t>
            </a:r>
            <a:endParaRPr lang="zh-CN" altLang="en-US"/>
          </a:p>
        </p:txBody>
      </p:sp>
      <p:sp>
        <p:nvSpPr>
          <p:cNvPr id="7" name="文本框 6"/>
          <p:cNvSpPr txBox="1"/>
          <p:nvPr/>
        </p:nvSpPr>
        <p:spPr>
          <a:xfrm>
            <a:off x="7752080" y="5228590"/>
            <a:ext cx="2496820" cy="368300"/>
          </a:xfrm>
          <a:prstGeom prst="rect">
            <a:avLst/>
          </a:prstGeom>
          <a:noFill/>
        </p:spPr>
        <p:txBody>
          <a:bodyPr wrap="square" rtlCol="0">
            <a:spAutoFit/>
          </a:bodyPr>
          <a:p>
            <a:pPr algn="l">
              <a:buClrTx/>
              <a:buSzTx/>
              <a:buFontTx/>
            </a:pPr>
            <a:r>
              <a:rPr lang="zh-CN" altLang="en-US"/>
              <a:t>图5-128 稳压电路模块</a:t>
            </a:r>
            <a:endParaRPr lang="zh-CN" alt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数控稳压电源</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5.8</a:t>
            </a:r>
            <a:endParaRPr lang="en-US" altLang="zh-CN" sz="4000" dirty="0"/>
          </a:p>
        </p:txBody>
      </p:sp>
      <p:sp>
        <p:nvSpPr>
          <p:cNvPr id="8" name="文本框 7"/>
          <p:cNvSpPr txBox="1"/>
          <p:nvPr/>
        </p:nvSpPr>
        <p:spPr>
          <a:xfrm>
            <a:off x="1631315" y="5004435"/>
            <a:ext cx="2496820" cy="368300"/>
          </a:xfrm>
          <a:prstGeom prst="rect">
            <a:avLst/>
          </a:prstGeom>
          <a:noFill/>
        </p:spPr>
        <p:txBody>
          <a:bodyPr wrap="square" rtlCol="0">
            <a:spAutoFit/>
          </a:bodyPr>
          <a:p>
            <a:r>
              <a:rPr lang="zh-CN" altLang="en-US"/>
              <a:t>图5-129 LCD 显示模块</a:t>
            </a:r>
            <a:endParaRPr lang="zh-CN" altLang="en-US"/>
          </a:p>
        </p:txBody>
      </p:sp>
      <p:pic>
        <p:nvPicPr>
          <p:cNvPr id="142" name="图片 21"/>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721678" y="3500755"/>
            <a:ext cx="4314825" cy="1428750"/>
          </a:xfrm>
          <a:prstGeom prst="rect">
            <a:avLst/>
          </a:prstGeom>
          <a:noFill/>
          <a:ln w="9525">
            <a:noFill/>
          </a:ln>
        </p:spPr>
      </p:pic>
      <p:pic>
        <p:nvPicPr>
          <p:cNvPr id="143" name="图片 22"/>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599873" y="2492375"/>
            <a:ext cx="3640455" cy="3214370"/>
          </a:xfrm>
          <a:prstGeom prst="rect">
            <a:avLst/>
          </a:prstGeom>
          <a:noFill/>
          <a:ln w="9525">
            <a:noFill/>
          </a:ln>
        </p:spPr>
      </p:pic>
      <p:sp>
        <p:nvSpPr>
          <p:cNvPr id="5" name="文本框 4"/>
          <p:cNvSpPr txBox="1"/>
          <p:nvPr/>
        </p:nvSpPr>
        <p:spPr>
          <a:xfrm>
            <a:off x="7176135" y="5805170"/>
            <a:ext cx="2923540" cy="368300"/>
          </a:xfrm>
          <a:prstGeom prst="rect">
            <a:avLst/>
          </a:prstGeom>
          <a:noFill/>
        </p:spPr>
        <p:txBody>
          <a:bodyPr wrap="square" rtlCol="0">
            <a:spAutoFit/>
          </a:bodyPr>
          <a:p>
            <a:r>
              <a:rPr lang="zh-CN" altLang="en-US"/>
              <a:t>图5-130 按键调整电压模块</a:t>
            </a:r>
            <a:endParaRPr lang="zh-CN" altLang="en-US"/>
          </a:p>
        </p:txBody>
      </p:sp>
      <p:sp>
        <p:nvSpPr>
          <p:cNvPr id="9" name="文本框 8"/>
          <p:cNvSpPr txBox="1"/>
          <p:nvPr/>
        </p:nvSpPr>
        <p:spPr>
          <a:xfrm>
            <a:off x="191770" y="1151255"/>
            <a:ext cx="11113770" cy="645160"/>
          </a:xfrm>
          <a:prstGeom prst="rect">
            <a:avLst/>
          </a:prstGeom>
          <a:noFill/>
        </p:spPr>
        <p:txBody>
          <a:bodyPr wrap="square" rtlCol="0" anchor="t">
            <a:spAutoFit/>
          </a:bodyPr>
          <a:p>
            <a:pPr indent="609600" algn="l">
              <a:lnSpc>
                <a:spcPct val="150000"/>
              </a:lnSpc>
              <a:buClrTx/>
              <a:buSzTx/>
              <a:buFontTx/>
              <a:extLst>
                <a:ext uri="{35155182-B16C-46BC-9424-99874614C6A1}">
                  <wpsdc:indentchars xmlns:wpsdc="http://www.wps.cn/officeDocument/2017/drawingmlCustomData" val="200" checksum="4158780845"/>
                </a:ext>
              </a:extLst>
            </a:pPr>
            <a:r>
              <a:rPr sz="2400">
                <a:latin typeface="+mj-ea"/>
                <a:ea typeface="+mj-ea"/>
                <a:cs typeface="+mj-ea"/>
                <a:sym typeface="+mn-ea"/>
              </a:rPr>
              <a:t>LCD 显示模块如图5-129 所示。按键调整电压模块如图5-130 所示。</a:t>
            </a:r>
            <a:endParaRPr sz="2400">
              <a:latin typeface="+mj-ea"/>
              <a:ea typeface="+mj-ea"/>
              <a:cs typeface="+mj-ea"/>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数控稳压电源</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5.8</a:t>
            </a:r>
            <a:endParaRPr lang="en-US" altLang="zh-CN" sz="4000" dirty="0"/>
          </a:p>
        </p:txBody>
      </p:sp>
      <p:sp>
        <p:nvSpPr>
          <p:cNvPr id="23" name="矩形 22"/>
          <p:cNvSpPr/>
          <p:nvPr/>
        </p:nvSpPr>
        <p:spPr>
          <a:xfrm>
            <a:off x="-24765" y="980440"/>
            <a:ext cx="5205730" cy="286131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可视化程序设计</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初始化</a:t>
            </a:r>
            <a:r>
              <a:rPr sz="2400">
                <a:latin typeface="+mj-ea"/>
                <a:ea typeface="+mj-ea"/>
                <a:cs typeface="+mj-ea"/>
                <a:sym typeface="+mn-ea"/>
              </a:rPr>
              <a:t>流程图如图5-131 所示。</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说明</a:t>
            </a:r>
            <a:r>
              <a:rPr sz="2400">
                <a:latin typeface="+mj-ea"/>
                <a:ea typeface="+mj-ea"/>
                <a:cs typeface="+mj-ea"/>
                <a:sym typeface="+mn-ea"/>
              </a:rPr>
              <a:t>：初始化引脚模式，I/O口</a:t>
            </a:r>
            <a:r>
              <a:rPr lang="zh-CN" sz="2400">
                <a:latin typeface="+mj-ea"/>
                <a:ea typeface="+mj-ea"/>
                <a:cs typeface="+mj-ea"/>
                <a:sym typeface="+mn-ea"/>
              </a:rPr>
              <a:t>，</a:t>
            </a:r>
            <a:r>
              <a:rPr sz="2400">
                <a:latin typeface="+mj-ea"/>
                <a:ea typeface="+mj-ea"/>
                <a:cs typeface="+mj-ea"/>
                <a:sym typeface="+mn-ea"/>
              </a:rPr>
              <a:t>初始化布尔量</a:t>
            </a:r>
            <a:r>
              <a:rPr lang="en-US" sz="2400">
                <a:latin typeface="+mj-ea"/>
                <a:ea typeface="+mj-ea"/>
                <a:cs typeface="+mj-ea"/>
                <a:sym typeface="+mn-ea"/>
              </a:rPr>
              <a:t>update</a:t>
            </a:r>
            <a:r>
              <a:rPr sz="2400">
                <a:latin typeface="+mj-ea"/>
                <a:ea typeface="+mj-ea"/>
                <a:cs typeface="+mj-ea"/>
                <a:sym typeface="+mn-ea"/>
              </a:rPr>
              <a:t>，及整数型变量ain。</a:t>
            </a:r>
            <a:endParaRPr sz="2400">
              <a:latin typeface="+mj-ea"/>
              <a:ea typeface="+mj-ea"/>
              <a:cs typeface="+mj-ea"/>
              <a:sym typeface="+mn-ea"/>
            </a:endParaRPr>
          </a:p>
        </p:txBody>
      </p:sp>
      <p:pic>
        <p:nvPicPr>
          <p:cNvPr id="4" name="图片 3" descr="343638353633323b343638353930383bb5e7c4d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9380" y="1052195"/>
            <a:ext cx="576000" cy="576000"/>
          </a:xfrm>
          <a:prstGeom prst="rect">
            <a:avLst/>
          </a:prstGeom>
        </p:spPr>
      </p:pic>
      <p:pic>
        <p:nvPicPr>
          <p:cNvPr id="92" name="图片 92"/>
          <p:cNvPicPr>
            <a:picLocks noChangeAspect="1" noChangeArrowheads="1"/>
          </p:cNvPicPr>
          <p:nvPr/>
        </p:nvPicPr>
        <p:blipFill>
          <a:blip r:embed="rId3">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a:xfrm>
            <a:off x="6273800" y="975360"/>
            <a:ext cx="4852670" cy="5477510"/>
          </a:xfrm>
          <a:prstGeom prst="rect">
            <a:avLst/>
          </a:prstGeom>
          <a:noFill/>
          <a:ln>
            <a:noFill/>
          </a:ln>
        </p:spPr>
      </p:pic>
      <p:sp>
        <p:nvSpPr>
          <p:cNvPr id="5" name="文本框 4"/>
          <p:cNvSpPr txBox="1"/>
          <p:nvPr/>
        </p:nvSpPr>
        <p:spPr>
          <a:xfrm>
            <a:off x="7104380" y="6452870"/>
            <a:ext cx="2538095" cy="368300"/>
          </a:xfrm>
          <a:prstGeom prst="rect">
            <a:avLst/>
          </a:prstGeom>
          <a:noFill/>
        </p:spPr>
        <p:txBody>
          <a:bodyPr wrap="square" rtlCol="0">
            <a:spAutoFit/>
          </a:bodyPr>
          <a:p>
            <a:r>
              <a:rPr lang="zh-CN" altLang="en-US"/>
              <a:t>图5-131 初始化流程图 </a:t>
            </a:r>
            <a:endParaRPr lang="zh-CN" alt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703705" y="260350"/>
            <a:ext cx="6646545" cy="698500"/>
          </a:xfrm>
        </p:spPr>
        <p:txBody>
          <a:bodyPr/>
          <a:lstStyle/>
          <a:p>
            <a:r>
              <a:rPr lang="zh-CN" altLang="en-US" sz="4400" dirty="0">
                <a:sym typeface="+mn-ea"/>
              </a:rPr>
              <a:t>数控稳压电源</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5.8</a:t>
            </a:r>
            <a:endParaRPr lang="en-US" altLang="zh-CN" sz="4000" dirty="0"/>
          </a:p>
        </p:txBody>
      </p:sp>
      <p:sp>
        <p:nvSpPr>
          <p:cNvPr id="7" name="文本框 6"/>
          <p:cNvSpPr txBox="1"/>
          <p:nvPr/>
        </p:nvSpPr>
        <p:spPr>
          <a:xfrm>
            <a:off x="5520055" y="6475095"/>
            <a:ext cx="2538095" cy="368300"/>
          </a:xfrm>
          <a:prstGeom prst="rect">
            <a:avLst/>
          </a:prstGeom>
          <a:noFill/>
        </p:spPr>
        <p:txBody>
          <a:bodyPr wrap="square" rtlCol="0">
            <a:spAutoFit/>
          </a:bodyPr>
          <a:p>
            <a:r>
              <a:rPr lang="zh-CN" altLang="en-US"/>
              <a:t>图5-131 初始化流程图 </a:t>
            </a:r>
            <a:endParaRPr lang="zh-CN" altLang="en-US"/>
          </a:p>
        </p:txBody>
      </p:sp>
      <p:pic>
        <p:nvPicPr>
          <p:cNvPr id="93" name="图片 93"/>
          <p:cNvPicPr>
            <a:picLocks noChangeAspect="1" noChangeArrowheads="1"/>
          </p:cNvPicPr>
          <p:nvPr/>
        </p:nvPicPr>
        <p:blipFill>
          <a:blip r:embed="rId1">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t="3397"/>
          <a:stretch>
            <a:fillRect/>
          </a:stretch>
        </p:blipFill>
        <p:spPr>
          <a:xfrm>
            <a:off x="5375910" y="1124585"/>
            <a:ext cx="2397760" cy="5314315"/>
          </a:xfrm>
          <a:prstGeom prst="rect">
            <a:avLst/>
          </a:prstGeom>
          <a:noFill/>
          <a:ln>
            <a:noFill/>
          </a:ln>
        </p:spPr>
      </p:pic>
      <p:sp>
        <p:nvSpPr>
          <p:cNvPr id="23" name="矩形 22"/>
          <p:cNvSpPr/>
          <p:nvPr/>
        </p:nvSpPr>
        <p:spPr>
          <a:xfrm>
            <a:off x="1127760" y="2564765"/>
            <a:ext cx="3435350" cy="1198880"/>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数控稳压源</a:t>
            </a:r>
            <a:r>
              <a:rPr sz="2400">
                <a:latin typeface="+mj-ea"/>
                <a:ea typeface="+mj-ea"/>
                <a:cs typeface="+mj-ea"/>
                <a:sym typeface="+mn-ea"/>
              </a:rPr>
              <a:t>主程序</a:t>
            </a:r>
            <a:r>
              <a:rPr lang="en-US" sz="2400">
                <a:latin typeface="+mj-ea"/>
                <a:ea typeface="+mj-ea"/>
                <a:cs typeface="+mj-ea"/>
                <a:sym typeface="+mn-ea"/>
              </a:rPr>
              <a:t>   </a:t>
            </a:r>
            <a:r>
              <a:rPr sz="2400">
                <a:latin typeface="+mj-ea"/>
                <a:ea typeface="+mj-ea"/>
                <a:cs typeface="+mj-ea"/>
                <a:sym typeface="+mn-ea"/>
              </a:rPr>
              <a:t>如图5-132 所示。</a:t>
            </a:r>
            <a:endParaRPr sz="2400">
              <a:latin typeface="+mj-ea"/>
              <a:ea typeface="+mj-ea"/>
              <a:cs typeface="+mj-ea"/>
              <a:sym typeface="+mn-ea"/>
            </a:endParaRPr>
          </a:p>
        </p:txBody>
      </p:sp>
      <p:sp>
        <p:nvSpPr>
          <p:cNvPr id="4" name="文本框 3"/>
          <p:cNvSpPr txBox="1"/>
          <p:nvPr/>
        </p:nvSpPr>
        <p:spPr>
          <a:xfrm>
            <a:off x="-24765" y="980440"/>
            <a:ext cx="3719195" cy="645160"/>
          </a:xfrm>
          <a:prstGeom prst="rect">
            <a:avLst/>
          </a:prstGeom>
          <a:noFill/>
        </p:spPr>
        <p:txBody>
          <a:bodyPr wrap="square" rtlCol="0" anchor="t">
            <a:spAutoFit/>
          </a:bodyPr>
          <a:p>
            <a:pPr indent="609600" fontAlgn="auto">
              <a:lnSpc>
                <a:spcPct val="150000"/>
              </a:lnSpc>
            </a:pPr>
            <a:r>
              <a:rPr lang="zh-CN" sz="2400">
                <a:latin typeface="+mj-ea"/>
                <a:ea typeface="+mj-ea"/>
                <a:cs typeface="+mj-ea"/>
                <a:sym typeface="+mn-ea"/>
              </a:rPr>
              <a:t>可视化程序设计</a:t>
            </a:r>
            <a:endParaRPr lang="zh-CN" altLang="en-US" sz="2400"/>
          </a:p>
        </p:txBody>
      </p:sp>
      <p:pic>
        <p:nvPicPr>
          <p:cNvPr id="8" name="图片 7" descr="343638353633323b343638353930383bb5e7c4d4"/>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9380" y="1090295"/>
            <a:ext cx="576000" cy="576000"/>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数控稳压电源</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5.8</a:t>
            </a:r>
            <a:endParaRPr lang="en-US" altLang="zh-CN" sz="4000" dirty="0"/>
          </a:p>
        </p:txBody>
      </p:sp>
      <p:sp>
        <p:nvSpPr>
          <p:cNvPr id="23" name="矩形 22"/>
          <p:cNvSpPr/>
          <p:nvPr/>
        </p:nvSpPr>
        <p:spPr>
          <a:xfrm>
            <a:off x="-24765" y="980440"/>
            <a:ext cx="5790565" cy="341503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INT0子程序如图5-133 所示。</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说明：当ADD按键被按下时，外部中断INT0使单片机输出到I/O口的数字量加</a:t>
            </a:r>
            <a:r>
              <a:rPr lang="en-US" altLang="zh-CN" sz="2400">
                <a:latin typeface="+mj-ea"/>
                <a:ea typeface="+mj-ea"/>
                <a:cs typeface="+mj-ea"/>
                <a:sym typeface="+mn-ea"/>
              </a:rPr>
              <a:t>1</a:t>
            </a:r>
            <a:r>
              <a:rPr lang="zh-CN" sz="2400">
                <a:latin typeface="+mj-ea"/>
                <a:ea typeface="+mj-ea"/>
                <a:cs typeface="+mj-ea"/>
                <a:sym typeface="+mn-ea"/>
              </a:rPr>
              <a:t>。</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INT1子程序如图5-134 所示。</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说明：当DEC按键被按下时，外部中断INT1使单片机输出到I/O口的数字量减</a:t>
            </a:r>
            <a:r>
              <a:rPr lang="en-US" altLang="zh-CN" sz="2400">
                <a:latin typeface="+mj-ea"/>
                <a:ea typeface="+mj-ea"/>
                <a:cs typeface="+mj-ea"/>
                <a:sym typeface="+mn-ea"/>
              </a:rPr>
              <a:t>1</a:t>
            </a:r>
            <a:r>
              <a:rPr lang="zh-CN" sz="2400">
                <a:latin typeface="+mj-ea"/>
                <a:ea typeface="+mj-ea"/>
                <a:cs typeface="+mj-ea"/>
                <a:sym typeface="+mn-ea"/>
              </a:rPr>
              <a:t>。</a:t>
            </a:r>
            <a:endParaRPr lang="zh-CN" sz="2400">
              <a:latin typeface="+mj-ea"/>
              <a:ea typeface="+mj-ea"/>
              <a:cs typeface="+mj-ea"/>
              <a:sym typeface="+mn-ea"/>
            </a:endParaRPr>
          </a:p>
        </p:txBody>
      </p:sp>
      <p:pic>
        <p:nvPicPr>
          <p:cNvPr id="94" name="图片 94"/>
          <p:cNvPicPr>
            <a:picLocks noChangeAspect="1" noChangeArrowheads="1"/>
          </p:cNvPicPr>
          <p:nvPr/>
        </p:nvPicPr>
        <p:blipFill>
          <a:blip r:embed="rId1">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a:xfrm>
            <a:off x="5808345" y="1052195"/>
            <a:ext cx="6138545" cy="4253230"/>
          </a:xfrm>
          <a:prstGeom prst="rect">
            <a:avLst/>
          </a:prstGeom>
          <a:noFill/>
          <a:ln>
            <a:noFill/>
          </a:ln>
        </p:spPr>
      </p:pic>
      <p:sp>
        <p:nvSpPr>
          <p:cNvPr id="4" name="文本框 3"/>
          <p:cNvSpPr txBox="1"/>
          <p:nvPr/>
        </p:nvSpPr>
        <p:spPr>
          <a:xfrm>
            <a:off x="8399780" y="5732780"/>
            <a:ext cx="2274570" cy="368300"/>
          </a:xfrm>
          <a:prstGeom prst="rect">
            <a:avLst/>
          </a:prstGeom>
          <a:noFill/>
        </p:spPr>
        <p:txBody>
          <a:bodyPr wrap="square" rtlCol="0">
            <a:spAutoFit/>
          </a:bodyPr>
          <a:p>
            <a:r>
              <a:rPr lang="zh-CN" altLang="en-US"/>
              <a:t>图5-133 INT0子程序</a:t>
            </a:r>
            <a:endParaRPr lang="zh-CN" alt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数控稳压电源</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5.8</a:t>
            </a:r>
            <a:endParaRPr lang="en-US" altLang="zh-CN" sz="4000" dirty="0"/>
          </a:p>
        </p:txBody>
      </p:sp>
      <p:pic>
        <p:nvPicPr>
          <p:cNvPr id="95" name="图片 95"/>
          <p:cNvPicPr>
            <a:picLocks noChangeAspect="1" noChangeArrowheads="1"/>
          </p:cNvPicPr>
          <p:nvPr/>
        </p:nvPicPr>
        <p:blipFill>
          <a:blip r:embed="rId1">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a:xfrm>
            <a:off x="6192520" y="1001395"/>
            <a:ext cx="5999480" cy="4232275"/>
          </a:xfrm>
          <a:prstGeom prst="rect">
            <a:avLst/>
          </a:prstGeom>
          <a:noFill/>
          <a:ln>
            <a:noFill/>
          </a:ln>
        </p:spPr>
      </p:pic>
      <p:sp>
        <p:nvSpPr>
          <p:cNvPr id="5" name="文本框 4"/>
          <p:cNvSpPr txBox="1"/>
          <p:nvPr/>
        </p:nvSpPr>
        <p:spPr>
          <a:xfrm>
            <a:off x="8328025" y="5445125"/>
            <a:ext cx="2274570" cy="368300"/>
          </a:xfrm>
          <a:prstGeom prst="rect">
            <a:avLst/>
          </a:prstGeom>
          <a:noFill/>
        </p:spPr>
        <p:txBody>
          <a:bodyPr wrap="square" rtlCol="0">
            <a:spAutoFit/>
          </a:bodyPr>
          <a:p>
            <a:r>
              <a:rPr lang="zh-CN" altLang="en-US"/>
              <a:t>图5-13</a:t>
            </a:r>
            <a:r>
              <a:rPr lang="en-US" altLang="zh-CN"/>
              <a:t>4</a:t>
            </a:r>
            <a:r>
              <a:rPr lang="zh-CN" altLang="en-US"/>
              <a:t> INT</a:t>
            </a:r>
            <a:r>
              <a:rPr lang="en-US" altLang="zh-CN"/>
              <a:t>1</a:t>
            </a:r>
            <a:r>
              <a:rPr lang="zh-CN" altLang="en-US"/>
              <a:t>子程序</a:t>
            </a:r>
            <a:endParaRPr lang="zh-CN" altLang="en-US"/>
          </a:p>
        </p:txBody>
      </p:sp>
      <p:sp>
        <p:nvSpPr>
          <p:cNvPr id="23" name="矩形 22"/>
          <p:cNvSpPr/>
          <p:nvPr/>
        </p:nvSpPr>
        <p:spPr>
          <a:xfrm>
            <a:off x="-24765" y="980440"/>
            <a:ext cx="5790565" cy="175323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INT1子程序如图5-134 所示。</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说明：当DEC按键被按下时，外部中断INT1使单片机输出到I/O口的数字量减</a:t>
            </a:r>
            <a:r>
              <a:rPr lang="en-US" altLang="zh-CN" sz="2400">
                <a:latin typeface="+mj-ea"/>
                <a:ea typeface="+mj-ea"/>
                <a:cs typeface="+mj-ea"/>
                <a:sym typeface="+mn-ea"/>
              </a:rPr>
              <a:t>1</a:t>
            </a:r>
            <a:r>
              <a:rPr lang="zh-CN" sz="2400">
                <a:latin typeface="+mj-ea"/>
                <a:ea typeface="+mj-ea"/>
                <a:cs typeface="+mj-ea"/>
                <a:sym typeface="+mn-ea"/>
              </a:rPr>
              <a:t>。</a:t>
            </a:r>
            <a:endParaRPr lang="zh-CN" sz="2400">
              <a:latin typeface="+mj-ea"/>
              <a:ea typeface="+mj-ea"/>
              <a:cs typeface="+mj-ea"/>
              <a:sym typeface="+mn-ea"/>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数控稳压电源</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5.8</a:t>
            </a:r>
            <a:endParaRPr lang="en-US" altLang="zh-CN" sz="4000" dirty="0"/>
          </a:p>
        </p:txBody>
      </p:sp>
      <p:sp>
        <p:nvSpPr>
          <p:cNvPr id="23" name="矩形 22"/>
          <p:cNvSpPr/>
          <p:nvPr/>
        </p:nvSpPr>
        <p:spPr>
          <a:xfrm>
            <a:off x="-24765" y="980440"/>
            <a:ext cx="6830695" cy="341503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电压值更新子程序如图5-135 所示。</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说明：电压值更新子程序用来更新要显示的电压值。</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电压显示子程序如图5-136 所示。</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说明：电压显示子程序用来在LCD上显示最终输出的电压。</a:t>
            </a:r>
            <a:endParaRPr lang="zh-CN" sz="2400">
              <a:latin typeface="+mj-ea"/>
              <a:ea typeface="+mj-ea"/>
              <a:cs typeface="+mj-ea"/>
              <a:sym typeface="+mn-ea"/>
            </a:endParaRPr>
          </a:p>
        </p:txBody>
      </p:sp>
      <p:sp>
        <p:nvSpPr>
          <p:cNvPr id="4" name="文本框 3"/>
          <p:cNvSpPr txBox="1"/>
          <p:nvPr/>
        </p:nvSpPr>
        <p:spPr>
          <a:xfrm>
            <a:off x="7896225" y="5661025"/>
            <a:ext cx="3089275" cy="368300"/>
          </a:xfrm>
          <a:prstGeom prst="rect">
            <a:avLst/>
          </a:prstGeom>
          <a:noFill/>
        </p:spPr>
        <p:txBody>
          <a:bodyPr wrap="square" rtlCol="0">
            <a:spAutoFit/>
          </a:bodyPr>
          <a:p>
            <a:r>
              <a:rPr lang="zh-CN" altLang="en-US"/>
              <a:t>图5-135 电压值更新子程序</a:t>
            </a:r>
            <a:endParaRPr lang="zh-CN" altLang="en-US"/>
          </a:p>
        </p:txBody>
      </p:sp>
      <p:pic>
        <p:nvPicPr>
          <p:cNvPr id="148" name="图片 27"/>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7896225" y="1628775"/>
            <a:ext cx="2851150" cy="3722370"/>
          </a:xfrm>
          <a:prstGeom prst="rect">
            <a:avLst/>
          </a:prstGeom>
          <a:noFill/>
          <a:ln w="9525">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数控稳压电源</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5.8</a:t>
            </a:r>
            <a:endParaRPr lang="en-US" altLang="zh-CN" sz="4000" dirty="0"/>
          </a:p>
        </p:txBody>
      </p:sp>
      <p:sp>
        <p:nvSpPr>
          <p:cNvPr id="5" name="文本框 4"/>
          <p:cNvSpPr txBox="1"/>
          <p:nvPr/>
        </p:nvSpPr>
        <p:spPr>
          <a:xfrm>
            <a:off x="7908290" y="6491605"/>
            <a:ext cx="2746375" cy="368300"/>
          </a:xfrm>
          <a:prstGeom prst="rect">
            <a:avLst/>
          </a:prstGeom>
          <a:noFill/>
        </p:spPr>
        <p:txBody>
          <a:bodyPr wrap="square" rtlCol="0">
            <a:spAutoFit/>
          </a:bodyPr>
          <a:p>
            <a:r>
              <a:t>图5-136 电压显示子程序</a:t>
            </a:r>
          </a:p>
        </p:txBody>
      </p:sp>
      <p:pic>
        <p:nvPicPr>
          <p:cNvPr id="149" name="图片 28"/>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8328025" y="980440"/>
            <a:ext cx="1906905" cy="5489575"/>
          </a:xfrm>
          <a:prstGeom prst="rect">
            <a:avLst/>
          </a:prstGeom>
          <a:noFill/>
          <a:ln w="9525">
            <a:noFill/>
          </a:ln>
        </p:spPr>
      </p:pic>
      <p:sp>
        <p:nvSpPr>
          <p:cNvPr id="23" name="矩形 22"/>
          <p:cNvSpPr/>
          <p:nvPr/>
        </p:nvSpPr>
        <p:spPr>
          <a:xfrm>
            <a:off x="-24765" y="980440"/>
            <a:ext cx="6830695" cy="175323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电压显示子程序如图5-136 所示。</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说明：电压显示子程序用来在LCD上显示最终输出的电压。</a:t>
            </a:r>
            <a:endParaRPr lang="zh-CN" sz="2400">
              <a:latin typeface="+mj-ea"/>
              <a:ea typeface="+mj-ea"/>
              <a:cs typeface="+mj-ea"/>
              <a:sym typeface="+mn-ea"/>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数控稳压电源</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5.8</a:t>
            </a:r>
            <a:endParaRPr lang="en-US" altLang="zh-CN" sz="4000" dirty="0"/>
          </a:p>
        </p:txBody>
      </p:sp>
      <p:sp>
        <p:nvSpPr>
          <p:cNvPr id="23" name="矩形 22"/>
          <p:cNvSpPr/>
          <p:nvPr/>
        </p:nvSpPr>
        <p:spPr>
          <a:xfrm>
            <a:off x="-9525" y="980440"/>
            <a:ext cx="12211685" cy="17532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仿真结果</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点击仿真按钮，仿真结果如图5-137 和图5-138 所示。</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说明</a:t>
            </a:r>
            <a:r>
              <a:rPr sz="2400">
                <a:latin typeface="+mj-ea"/>
                <a:ea typeface="+mj-ea"/>
                <a:cs typeface="+mj-ea"/>
                <a:sym typeface="+mn-ea"/>
              </a:rPr>
              <a:t>：LCD初始化显示10.0V</a:t>
            </a:r>
            <a:r>
              <a:rPr lang="zh-CN" sz="2400">
                <a:latin typeface="+mj-ea"/>
                <a:ea typeface="+mj-ea"/>
                <a:cs typeface="+mj-ea"/>
                <a:sym typeface="+mn-ea"/>
              </a:rPr>
              <a:t>，</a:t>
            </a:r>
            <a:r>
              <a:rPr sz="2400">
                <a:latin typeface="+mj-ea"/>
                <a:ea typeface="+mj-ea"/>
                <a:cs typeface="+mj-ea"/>
                <a:sym typeface="+mn-ea"/>
              </a:rPr>
              <a:t>仿真结果显示电路的最终输出也是10.0V。</a:t>
            </a:r>
            <a:endParaRPr sz="2400">
              <a:latin typeface="+mj-ea"/>
              <a:ea typeface="+mj-ea"/>
              <a:cs typeface="+mj-ea"/>
              <a:sym typeface="+mn-ea"/>
            </a:endParaRPr>
          </a:p>
        </p:txBody>
      </p:sp>
      <p:pic>
        <p:nvPicPr>
          <p:cNvPr id="4" name="图片 3" descr="32313534363138373b32313534363137383bcec4bcfebcd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6990" y="980440"/>
            <a:ext cx="576000" cy="576000"/>
          </a:xfrm>
          <a:prstGeom prst="rect">
            <a:avLst/>
          </a:prstGeom>
        </p:spPr>
      </p:pic>
      <p:sp>
        <p:nvSpPr>
          <p:cNvPr id="7" name="文本框 6"/>
          <p:cNvSpPr txBox="1"/>
          <p:nvPr/>
        </p:nvSpPr>
        <p:spPr>
          <a:xfrm>
            <a:off x="1101725" y="6308725"/>
            <a:ext cx="2587625" cy="368300"/>
          </a:xfrm>
          <a:prstGeom prst="rect">
            <a:avLst/>
          </a:prstGeom>
          <a:noFill/>
        </p:spPr>
        <p:txBody>
          <a:bodyPr wrap="square" rtlCol="0">
            <a:spAutoFit/>
          </a:bodyPr>
          <a:p>
            <a:r>
              <a:rPr lang="zh-CN" altLang="en-US"/>
              <a:t>图5-1</a:t>
            </a:r>
            <a:r>
              <a:rPr lang="en-US" altLang="zh-CN"/>
              <a:t>37</a:t>
            </a:r>
            <a:r>
              <a:rPr lang="zh-CN" altLang="en-US"/>
              <a:t> 仿真结果（一）</a:t>
            </a:r>
            <a:endParaRPr lang="zh-CN" altLang="en-US"/>
          </a:p>
        </p:txBody>
      </p:sp>
      <p:pic>
        <p:nvPicPr>
          <p:cNvPr id="74" name="图片 35"/>
          <p:cNvPicPr>
            <a:picLocks noChangeAspect="1"/>
          </p:cNvPicPr>
          <p:nvPr/>
        </p:nvPicPr>
        <p:blipFill>
          <a:blip r:embed="rId3">
            <a:clrChange>
              <a:clrFrom>
                <a:srgbClr val="FFFFFF">
                  <a:alpha val="100000"/>
                </a:srgbClr>
              </a:clrFrom>
              <a:clrTo>
                <a:srgbClr val="FFFFFF">
                  <a:alpha val="100000"/>
                  <a:alpha val="0"/>
                </a:srgbClr>
              </a:clrTo>
            </a:clrChange>
          </a:blip>
          <a:srcRect l="5638" t="4926" r="4792"/>
          <a:stretch>
            <a:fillRect/>
          </a:stretch>
        </p:blipFill>
        <p:spPr>
          <a:xfrm>
            <a:off x="695325" y="2636520"/>
            <a:ext cx="3561080" cy="3701415"/>
          </a:xfrm>
          <a:prstGeom prst="rect">
            <a:avLst/>
          </a:prstGeom>
          <a:noFill/>
          <a:ln w="9525">
            <a:noFill/>
          </a:ln>
        </p:spPr>
      </p:pic>
      <p:pic>
        <p:nvPicPr>
          <p:cNvPr id="76" name="图片 36"/>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6888480" y="3068955"/>
            <a:ext cx="5276215" cy="3176270"/>
          </a:xfrm>
          <a:prstGeom prst="rect">
            <a:avLst/>
          </a:prstGeom>
          <a:noFill/>
          <a:ln w="9525">
            <a:noFill/>
          </a:ln>
        </p:spPr>
      </p:pic>
      <p:sp>
        <p:nvSpPr>
          <p:cNvPr id="5" name="文本框 4"/>
          <p:cNvSpPr txBox="1"/>
          <p:nvPr/>
        </p:nvSpPr>
        <p:spPr>
          <a:xfrm>
            <a:off x="8256270" y="6381115"/>
            <a:ext cx="2587625" cy="368300"/>
          </a:xfrm>
          <a:prstGeom prst="rect">
            <a:avLst/>
          </a:prstGeom>
          <a:noFill/>
        </p:spPr>
        <p:txBody>
          <a:bodyPr wrap="square" rtlCol="0">
            <a:spAutoFit/>
          </a:bodyPr>
          <a:p>
            <a:r>
              <a:rPr lang="zh-CN" altLang="en-US"/>
              <a:t>图5-1</a:t>
            </a:r>
            <a:r>
              <a:rPr lang="en-US" altLang="zh-CN"/>
              <a:t>38</a:t>
            </a:r>
            <a:r>
              <a:rPr lang="zh-CN" altLang="en-US"/>
              <a:t> 仿真结果（二）</a:t>
            </a:r>
            <a:endParaRPr lang="zh-CN" alt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数控稳压电源</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5.8</a:t>
            </a:r>
            <a:endParaRPr lang="en-US" altLang="zh-CN" sz="4000" dirty="0"/>
          </a:p>
        </p:txBody>
      </p:sp>
      <p:sp>
        <p:nvSpPr>
          <p:cNvPr id="23" name="矩形 22"/>
          <p:cNvSpPr/>
          <p:nvPr/>
        </p:nvSpPr>
        <p:spPr>
          <a:xfrm>
            <a:off x="-9525" y="980440"/>
            <a:ext cx="12211685" cy="17532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当将ADD键按下</a:t>
            </a:r>
            <a:r>
              <a:rPr lang="zh-CN" sz="2400">
                <a:latin typeface="+mj-ea"/>
                <a:ea typeface="+mj-ea"/>
                <a:cs typeface="+mj-ea"/>
                <a:sym typeface="+mn-ea"/>
              </a:rPr>
              <a:t>时</a:t>
            </a:r>
            <a:r>
              <a:rPr sz="2400">
                <a:latin typeface="+mj-ea"/>
                <a:ea typeface="+mj-ea"/>
                <a:cs typeface="+mj-ea"/>
                <a:sym typeface="+mn-ea"/>
              </a:rPr>
              <a:t>，仿真结果如图5-139 和图5-140 所示。</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说明</a:t>
            </a:r>
            <a:r>
              <a:rPr sz="2400">
                <a:latin typeface="+mj-ea"/>
                <a:ea typeface="+mj-ea"/>
                <a:cs typeface="+mj-ea"/>
                <a:sym typeface="+mn-ea"/>
              </a:rPr>
              <a:t>：当</a:t>
            </a:r>
            <a:r>
              <a:rPr sz="2400">
                <a:latin typeface="+mj-ea"/>
                <a:ea typeface="+mj-ea"/>
                <a:cs typeface="+mj-ea"/>
                <a:sym typeface="+mn-ea"/>
              </a:rPr>
              <a:t>按下</a:t>
            </a:r>
            <a:r>
              <a:rPr sz="2400">
                <a:latin typeface="+mj-ea"/>
                <a:ea typeface="+mj-ea"/>
                <a:cs typeface="+mj-ea"/>
                <a:sym typeface="+mn-ea"/>
              </a:rPr>
              <a:t>ADD按键时，LCD显示10.1V。</a:t>
            </a:r>
            <a:r>
              <a:rPr lang="zh-CN" sz="2400">
                <a:latin typeface="+mj-ea"/>
                <a:ea typeface="+mj-ea"/>
                <a:cs typeface="+mj-ea"/>
                <a:sym typeface="+mn-ea"/>
              </a:rPr>
              <a:t>数控</a:t>
            </a:r>
            <a:r>
              <a:rPr sz="2400">
                <a:latin typeface="+mj-ea"/>
                <a:ea typeface="+mj-ea"/>
                <a:cs typeface="+mj-ea"/>
                <a:sym typeface="+mn-ea"/>
              </a:rPr>
              <a:t>稳压电源电路的最终输出增加0.1V为10.1V。</a:t>
            </a:r>
            <a:endParaRPr sz="2400">
              <a:latin typeface="+mj-ea"/>
              <a:ea typeface="+mj-ea"/>
              <a:cs typeface="+mj-ea"/>
              <a:sym typeface="+mn-ea"/>
            </a:endParaRPr>
          </a:p>
        </p:txBody>
      </p:sp>
      <p:sp>
        <p:nvSpPr>
          <p:cNvPr id="7" name="文本框 6"/>
          <p:cNvSpPr txBox="1"/>
          <p:nvPr/>
        </p:nvSpPr>
        <p:spPr>
          <a:xfrm>
            <a:off x="1101725" y="6308725"/>
            <a:ext cx="2587625" cy="368300"/>
          </a:xfrm>
          <a:prstGeom prst="rect">
            <a:avLst/>
          </a:prstGeom>
          <a:noFill/>
        </p:spPr>
        <p:txBody>
          <a:bodyPr wrap="square" rtlCol="0">
            <a:spAutoFit/>
          </a:bodyPr>
          <a:p>
            <a:r>
              <a:rPr lang="zh-CN" altLang="en-US"/>
              <a:t>图5-1</a:t>
            </a:r>
            <a:r>
              <a:rPr lang="en-US" altLang="zh-CN"/>
              <a:t>39</a:t>
            </a:r>
            <a:r>
              <a:rPr lang="zh-CN" altLang="en-US"/>
              <a:t> 仿真结果（三）</a:t>
            </a:r>
            <a:endParaRPr lang="zh-CN" altLang="en-US"/>
          </a:p>
        </p:txBody>
      </p:sp>
      <p:sp>
        <p:nvSpPr>
          <p:cNvPr id="5" name="文本框 4"/>
          <p:cNvSpPr txBox="1"/>
          <p:nvPr/>
        </p:nvSpPr>
        <p:spPr>
          <a:xfrm>
            <a:off x="8256270" y="6381115"/>
            <a:ext cx="2587625" cy="368300"/>
          </a:xfrm>
          <a:prstGeom prst="rect">
            <a:avLst/>
          </a:prstGeom>
          <a:noFill/>
        </p:spPr>
        <p:txBody>
          <a:bodyPr wrap="square" rtlCol="0">
            <a:spAutoFit/>
          </a:bodyPr>
          <a:p>
            <a:r>
              <a:rPr lang="zh-CN" altLang="en-US"/>
              <a:t>图5-1</a:t>
            </a:r>
            <a:r>
              <a:rPr lang="en-US" altLang="zh-CN"/>
              <a:t>40</a:t>
            </a:r>
            <a:r>
              <a:rPr lang="zh-CN" altLang="en-US"/>
              <a:t> 仿真结果（四）</a:t>
            </a:r>
            <a:endParaRPr lang="zh-CN" altLang="en-US"/>
          </a:p>
        </p:txBody>
      </p:sp>
      <p:pic>
        <p:nvPicPr>
          <p:cNvPr id="83" name="图片 37"/>
          <p:cNvPicPr>
            <a:picLocks noChangeAspect="1"/>
          </p:cNvPicPr>
          <p:nvPr/>
        </p:nvPicPr>
        <p:blipFill>
          <a:blip r:embed="rId1">
            <a:clrChange>
              <a:clrFrom>
                <a:srgbClr val="FFFFFF">
                  <a:alpha val="100000"/>
                </a:srgbClr>
              </a:clrFrom>
              <a:clrTo>
                <a:srgbClr val="FFFFFF">
                  <a:alpha val="100000"/>
                  <a:alpha val="0"/>
                </a:srgbClr>
              </a:clrTo>
            </a:clrChange>
          </a:blip>
          <a:srcRect l="1731" t="3135"/>
          <a:stretch>
            <a:fillRect/>
          </a:stretch>
        </p:blipFill>
        <p:spPr>
          <a:xfrm>
            <a:off x="551180" y="2600325"/>
            <a:ext cx="3497580" cy="3708400"/>
          </a:xfrm>
          <a:prstGeom prst="rect">
            <a:avLst/>
          </a:prstGeom>
          <a:noFill/>
          <a:ln w="9525">
            <a:noFill/>
          </a:ln>
        </p:spPr>
      </p:pic>
      <p:pic>
        <p:nvPicPr>
          <p:cNvPr id="86" name="图片 38"/>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176135" y="3357245"/>
            <a:ext cx="4866640" cy="297116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sp>
        <p:nvSpPr>
          <p:cNvPr id="23" name="矩形 22"/>
          <p:cNvSpPr/>
          <p:nvPr/>
        </p:nvSpPr>
        <p:spPr>
          <a:xfrm>
            <a:off x="-24765" y="980440"/>
            <a:ext cx="12211685" cy="286131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5.</a:t>
            </a:r>
            <a:r>
              <a:rPr lang="zh-CN" sz="2400">
                <a:latin typeface="+mj-ea"/>
                <a:ea typeface="+mj-ea"/>
                <a:cs typeface="+mj-ea"/>
                <a:sym typeface="+mn-ea"/>
              </a:rPr>
              <a:t>整体电路</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数控直流恒流电路整体原理图如图5-6 所示。</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电路实际测量结果分析：上电后电路初始化输出电流值为0.00A</a:t>
            </a:r>
            <a:r>
              <a:rPr lang="zh-CN" sz="2400">
                <a:latin typeface="+mj-ea"/>
                <a:ea typeface="+mj-ea"/>
                <a:cs typeface="+mj-ea"/>
                <a:sym typeface="+mn-ea"/>
              </a:rPr>
              <a:t>，</a:t>
            </a:r>
            <a:r>
              <a:rPr sz="2400">
                <a:latin typeface="+mj-ea"/>
                <a:ea typeface="+mj-ea"/>
                <a:cs typeface="+mj-ea"/>
                <a:sym typeface="+mn-ea"/>
              </a:rPr>
              <a:t>按ADD键使输出电流增</a:t>
            </a:r>
            <a:r>
              <a:rPr lang="zh-CN" sz="2400">
                <a:latin typeface="+mj-ea"/>
                <a:ea typeface="+mj-ea"/>
                <a:cs typeface="+mj-ea"/>
                <a:sym typeface="+mn-ea"/>
              </a:rPr>
              <a:t>大</a:t>
            </a:r>
            <a:r>
              <a:rPr sz="2400">
                <a:latin typeface="+mj-ea"/>
                <a:ea typeface="+mj-ea"/>
                <a:cs typeface="+mj-ea"/>
                <a:sym typeface="+mn-ea"/>
              </a:rPr>
              <a:t>，可测得输出电流为0</a:t>
            </a:r>
            <a:r>
              <a:rPr lang="en-US" sz="2400">
                <a:latin typeface="+mj-ea"/>
                <a:ea typeface="+mj-ea"/>
                <a:cs typeface="+mj-ea"/>
                <a:sym typeface="+mn-ea"/>
              </a:rPr>
              <a:t>~</a:t>
            </a:r>
            <a:r>
              <a:rPr sz="2400">
                <a:latin typeface="+mj-ea"/>
                <a:ea typeface="+mj-ea"/>
                <a:cs typeface="+mj-ea"/>
                <a:sym typeface="+mn-ea"/>
              </a:rPr>
              <a:t>0.38A之间步进值为0.01A的所有电流值</a:t>
            </a:r>
            <a:r>
              <a:rPr lang="zh-CN" sz="2400">
                <a:latin typeface="+mj-ea"/>
                <a:ea typeface="+mj-ea"/>
                <a:cs typeface="+mj-ea"/>
                <a:sym typeface="+mn-ea"/>
              </a:rPr>
              <a:t>，</a:t>
            </a:r>
            <a:r>
              <a:rPr sz="2400">
                <a:latin typeface="+mj-ea"/>
                <a:ea typeface="+mj-ea"/>
                <a:cs typeface="+mj-ea"/>
                <a:sym typeface="+mn-ea"/>
              </a:rPr>
              <a:t>满足数控直流稳流电源电路的设计要求。</a:t>
            </a:r>
            <a:endParaRPr sz="2400">
              <a:latin typeface="+mj-ea"/>
              <a:ea typeface="+mj-ea"/>
              <a:cs typeface="+mj-ea"/>
              <a:sym typeface="+mn-ea"/>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数控稳压电源</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5.8</a:t>
            </a:r>
            <a:endParaRPr lang="en-US" altLang="zh-CN" sz="4000" dirty="0"/>
          </a:p>
        </p:txBody>
      </p:sp>
      <p:sp>
        <p:nvSpPr>
          <p:cNvPr id="23" name="矩形 22"/>
          <p:cNvSpPr/>
          <p:nvPr/>
        </p:nvSpPr>
        <p:spPr>
          <a:xfrm>
            <a:off x="-9525" y="980440"/>
            <a:ext cx="12211685" cy="17532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当DEC</a:t>
            </a:r>
            <a:r>
              <a:rPr lang="zh-CN" sz="2400">
                <a:latin typeface="+mj-ea"/>
                <a:ea typeface="+mj-ea"/>
                <a:cs typeface="+mj-ea"/>
                <a:sym typeface="+mn-ea"/>
              </a:rPr>
              <a:t>键</a:t>
            </a:r>
            <a:r>
              <a:rPr sz="2400">
                <a:latin typeface="+mj-ea"/>
                <a:ea typeface="+mj-ea"/>
                <a:cs typeface="+mj-ea"/>
                <a:sym typeface="+mn-ea"/>
              </a:rPr>
              <a:t>按下</a:t>
            </a:r>
            <a:r>
              <a:rPr lang="zh-CN" sz="2400">
                <a:latin typeface="+mj-ea"/>
                <a:ea typeface="+mj-ea"/>
                <a:cs typeface="+mj-ea"/>
                <a:sym typeface="+mn-ea"/>
              </a:rPr>
              <a:t>时</a:t>
            </a:r>
            <a:r>
              <a:rPr sz="2400">
                <a:latin typeface="+mj-ea"/>
                <a:ea typeface="+mj-ea"/>
                <a:cs typeface="+mj-ea"/>
                <a:sym typeface="+mn-ea"/>
              </a:rPr>
              <a:t>，仿真结果如图5-141 和图5-142 所示。</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说明</a:t>
            </a:r>
            <a:r>
              <a:rPr sz="2400">
                <a:latin typeface="+mj-ea"/>
                <a:ea typeface="+mj-ea"/>
                <a:cs typeface="+mj-ea"/>
                <a:sym typeface="+mn-ea"/>
              </a:rPr>
              <a:t>: 当DEC按键按下时，LCD显示9.9V。</a:t>
            </a:r>
            <a:r>
              <a:rPr lang="zh-CN" sz="2400">
                <a:latin typeface="+mj-ea"/>
                <a:ea typeface="+mj-ea"/>
                <a:cs typeface="+mj-ea"/>
                <a:sym typeface="+mn-ea"/>
              </a:rPr>
              <a:t>数控</a:t>
            </a:r>
            <a:r>
              <a:rPr sz="2400">
                <a:latin typeface="+mj-ea"/>
                <a:ea typeface="+mj-ea"/>
                <a:cs typeface="+mj-ea"/>
                <a:sym typeface="+mn-ea"/>
              </a:rPr>
              <a:t>稳压电源电路的最终输出减少0.07V为9.93V，电压输出有0.03V的误差。</a:t>
            </a:r>
            <a:endParaRPr sz="2400">
              <a:latin typeface="+mj-ea"/>
              <a:ea typeface="+mj-ea"/>
              <a:cs typeface="+mj-ea"/>
              <a:sym typeface="+mn-ea"/>
            </a:endParaRPr>
          </a:p>
        </p:txBody>
      </p:sp>
      <p:sp>
        <p:nvSpPr>
          <p:cNvPr id="7" name="文本框 6"/>
          <p:cNvSpPr txBox="1"/>
          <p:nvPr/>
        </p:nvSpPr>
        <p:spPr>
          <a:xfrm>
            <a:off x="1101725" y="6308725"/>
            <a:ext cx="2587625" cy="368300"/>
          </a:xfrm>
          <a:prstGeom prst="rect">
            <a:avLst/>
          </a:prstGeom>
          <a:noFill/>
        </p:spPr>
        <p:txBody>
          <a:bodyPr wrap="square" rtlCol="0">
            <a:spAutoFit/>
          </a:bodyPr>
          <a:p>
            <a:r>
              <a:rPr lang="zh-CN" altLang="en-US"/>
              <a:t>图5-</a:t>
            </a:r>
            <a:r>
              <a:rPr lang="en-US" altLang="zh-CN"/>
              <a:t>141</a:t>
            </a:r>
            <a:r>
              <a:rPr lang="zh-CN" altLang="en-US"/>
              <a:t> 仿真结果（五）</a:t>
            </a:r>
            <a:endParaRPr lang="zh-CN" altLang="en-US"/>
          </a:p>
        </p:txBody>
      </p:sp>
      <p:sp>
        <p:nvSpPr>
          <p:cNvPr id="5" name="文本框 4"/>
          <p:cNvSpPr txBox="1"/>
          <p:nvPr/>
        </p:nvSpPr>
        <p:spPr>
          <a:xfrm>
            <a:off x="8256270" y="6381115"/>
            <a:ext cx="2587625" cy="368300"/>
          </a:xfrm>
          <a:prstGeom prst="rect">
            <a:avLst/>
          </a:prstGeom>
          <a:noFill/>
        </p:spPr>
        <p:txBody>
          <a:bodyPr wrap="square" rtlCol="0">
            <a:spAutoFit/>
          </a:bodyPr>
          <a:p>
            <a:r>
              <a:rPr lang="zh-CN" altLang="en-US"/>
              <a:t>图5-1</a:t>
            </a:r>
            <a:r>
              <a:rPr lang="en-US" altLang="zh-CN"/>
              <a:t>42</a:t>
            </a:r>
            <a:r>
              <a:rPr lang="zh-CN" altLang="en-US"/>
              <a:t> 仿真结果（六）</a:t>
            </a:r>
            <a:endParaRPr lang="zh-CN" altLang="en-US"/>
          </a:p>
        </p:txBody>
      </p:sp>
      <p:pic>
        <p:nvPicPr>
          <p:cNvPr id="135" name="图片 39"/>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551180" y="2585085"/>
            <a:ext cx="3561080" cy="3723640"/>
          </a:xfrm>
          <a:prstGeom prst="rect">
            <a:avLst/>
          </a:prstGeom>
          <a:noFill/>
          <a:ln w="9525">
            <a:noFill/>
          </a:ln>
        </p:spPr>
      </p:pic>
      <p:pic>
        <p:nvPicPr>
          <p:cNvPr id="136" name="图片 40"/>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671945" y="2996565"/>
            <a:ext cx="5392420" cy="3276600"/>
          </a:xfrm>
          <a:prstGeom prst="rect">
            <a:avLst/>
          </a:prstGeom>
          <a:noFill/>
          <a:ln w="9525">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253355" y="2421255"/>
            <a:ext cx="1660525" cy="1008380"/>
          </a:xfrm>
        </p:spPr>
        <p:txBody>
          <a:bodyPr/>
          <a:p>
            <a:r>
              <a:rPr lang="en-US" altLang="zh-CN"/>
              <a:t>5.9</a:t>
            </a:r>
            <a:endParaRPr lang="en-US" altLang="zh-CN"/>
          </a:p>
        </p:txBody>
      </p:sp>
      <p:sp>
        <p:nvSpPr>
          <p:cNvPr id="4" name="文本占位符 3"/>
          <p:cNvSpPr>
            <a:spLocks noGrp="1"/>
          </p:cNvSpPr>
          <p:nvPr>
            <p:ph type="body" sz="quarter" idx="12"/>
          </p:nvPr>
        </p:nvSpPr>
        <p:spPr>
          <a:xfrm>
            <a:off x="2567305" y="4436745"/>
            <a:ext cx="6953885" cy="706755"/>
          </a:xfrm>
        </p:spPr>
        <p:txBody>
          <a:bodyPr/>
          <a:p>
            <a:r>
              <a:rPr lang="zh-CN" altLang="en-US"/>
              <a:t>室内天然气泄漏报警装置</a:t>
            </a:r>
            <a:endParaRPr lang="zh-CN" alt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7790815" cy="698500"/>
          </a:xfrm>
        </p:spPr>
        <p:txBody>
          <a:bodyPr/>
          <a:lstStyle/>
          <a:p>
            <a:r>
              <a:rPr lang="zh-CN" altLang="en-US" sz="4400">
                <a:sym typeface="+mn-ea"/>
              </a:rPr>
              <a:t>室内天然气泄漏报警装置</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5.9</a:t>
            </a:r>
            <a:endParaRPr lang="en-US" altLang="zh-CN" sz="4000" dirty="0"/>
          </a:p>
        </p:txBody>
      </p:sp>
      <p:sp>
        <p:nvSpPr>
          <p:cNvPr id="23" name="矩形 22"/>
          <p:cNvSpPr/>
          <p:nvPr/>
        </p:nvSpPr>
        <p:spPr>
          <a:xfrm>
            <a:off x="-24765" y="1052195"/>
            <a:ext cx="12211685" cy="341503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设计任务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设计一个简单的室内天然气泄漏报警装置</a:t>
            </a:r>
            <a:r>
              <a:rPr lang="zh-CN" sz="2400">
                <a:latin typeface="+mj-ea"/>
                <a:ea typeface="+mj-ea"/>
                <a:cs typeface="+mj-ea"/>
                <a:sym typeface="+mn-ea"/>
              </a:rPr>
              <a:t>。</a:t>
            </a:r>
            <a:r>
              <a:rPr sz="2400">
                <a:latin typeface="+mj-ea"/>
                <a:ea typeface="+mj-ea"/>
                <a:cs typeface="+mj-ea"/>
                <a:sym typeface="+mn-ea"/>
              </a:rPr>
              <a:t>当室内天然气泄漏时，</a:t>
            </a:r>
            <a:r>
              <a:rPr lang="zh-CN" sz="2400">
                <a:latin typeface="+mj-ea"/>
                <a:ea typeface="+mj-ea"/>
                <a:cs typeface="+mj-ea"/>
                <a:sym typeface="+mn-ea"/>
              </a:rPr>
              <a:t>其</a:t>
            </a:r>
            <a:r>
              <a:rPr sz="2400">
                <a:latin typeface="+mj-ea"/>
                <a:ea typeface="+mj-ea"/>
                <a:cs typeface="+mj-ea"/>
                <a:sym typeface="+mn-ea"/>
              </a:rPr>
              <a:t>能马上报警提醒，防止事故发生。</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基本要求</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（1）需要对天然气灵敏度很高的传感器。</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（2）能够及时报警，无延时。</a:t>
            </a:r>
            <a:endParaRPr sz="2400">
              <a:latin typeface="+mj-ea"/>
              <a:ea typeface="+mj-ea"/>
              <a:cs typeface="+mj-ea"/>
              <a:sym typeface="+mn-ea"/>
            </a:endParaRPr>
          </a:p>
        </p:txBody>
      </p:sp>
      <p:pic>
        <p:nvPicPr>
          <p:cNvPr id="4" name="图片 3" descr="32313534303433353b32313534303433333bd7f7d2b5b1be"/>
          <p:cNvPicPr>
            <a:picLocks noChangeAspect="1"/>
          </p:cNvPicPr>
          <p:nvPr/>
        </p:nvPicPr>
        <p:blipFill>
          <a:blip r:embed="rId1"/>
          <a:stretch>
            <a:fillRect/>
          </a:stretch>
        </p:blipFill>
        <p:spPr>
          <a:xfrm>
            <a:off x="47625" y="1124585"/>
            <a:ext cx="576000" cy="576000"/>
          </a:xfrm>
          <a:prstGeom prst="rect">
            <a:avLst/>
          </a:prstGeom>
        </p:spPr>
      </p:pic>
      <p:pic>
        <p:nvPicPr>
          <p:cNvPr id="5" name="图片 4" descr="32313534303433353b32313534303431393bc7a6b1ca"/>
          <p:cNvPicPr>
            <a:picLocks noChangeAspect="1"/>
          </p:cNvPicPr>
          <p:nvPr/>
        </p:nvPicPr>
        <p:blipFill>
          <a:blip r:embed="rId2"/>
          <a:stretch>
            <a:fillRect/>
          </a:stretch>
        </p:blipFill>
        <p:spPr>
          <a:xfrm>
            <a:off x="47625" y="2780665"/>
            <a:ext cx="576000" cy="576000"/>
          </a:xfrm>
          <a:prstGeom prst="rect">
            <a:avLst/>
          </a:prstGeom>
        </p:spPr>
      </p:pic>
      <p:sp>
        <p:nvSpPr>
          <p:cNvPr id="7" name="矩形 6"/>
          <p:cNvSpPr/>
          <p:nvPr/>
        </p:nvSpPr>
        <p:spPr>
          <a:xfrm>
            <a:off x="46990" y="4508500"/>
            <a:ext cx="12211685" cy="175323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设计方案</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MQ-4传感器将感应的气体信号输入给 Arduino Uno 开发板，通过 Arduino Uno控制外围设备蜂鸣器报警</a:t>
            </a:r>
            <a:r>
              <a:rPr lang="zh-CN" sz="2400">
                <a:latin typeface="+mj-ea"/>
                <a:ea typeface="+mj-ea"/>
                <a:cs typeface="+mj-ea"/>
                <a:sym typeface="+mn-ea"/>
              </a:rPr>
              <a:t>，同时</a:t>
            </a:r>
            <a:r>
              <a:rPr sz="2400">
                <a:latin typeface="+mj-ea"/>
                <a:ea typeface="+mj-ea"/>
                <a:cs typeface="+mj-ea"/>
                <a:sym typeface="+mn-ea"/>
              </a:rPr>
              <a:t>LED闪烁。</a:t>
            </a:r>
            <a:endParaRPr sz="2400">
              <a:latin typeface="+mj-ea"/>
              <a:ea typeface="+mj-ea"/>
              <a:cs typeface="+mj-ea"/>
              <a:sym typeface="+mn-ea"/>
            </a:endParaRPr>
          </a:p>
        </p:txBody>
      </p:sp>
      <p:pic>
        <p:nvPicPr>
          <p:cNvPr id="8" name="图片 7" descr="32313534353037363b32313534353037323bb2dfbbaeb7bdb0b8"/>
          <p:cNvPicPr>
            <a:picLocks noChangeAspect="1"/>
          </p:cNvPicPr>
          <p:nvPr/>
        </p:nvPicPr>
        <p:blipFill>
          <a:blip r:embed="rId3"/>
          <a:stretch>
            <a:fillRect/>
          </a:stretch>
        </p:blipFill>
        <p:spPr>
          <a:xfrm>
            <a:off x="119380" y="4610100"/>
            <a:ext cx="576000" cy="576000"/>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7691755" cy="698500"/>
          </a:xfrm>
        </p:spPr>
        <p:txBody>
          <a:bodyPr/>
          <a:lstStyle/>
          <a:p>
            <a:r>
              <a:rPr lang="zh-CN" altLang="en-US" sz="4400">
                <a:sym typeface="+mn-ea"/>
              </a:rPr>
              <a:t>室内天然气泄漏报警装置</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5.9</a:t>
            </a:r>
            <a:endParaRPr lang="en-US" altLang="zh-CN" sz="4000" dirty="0"/>
          </a:p>
        </p:txBody>
      </p:sp>
      <p:sp>
        <p:nvSpPr>
          <p:cNvPr id="23" name="矩形 22"/>
          <p:cNvSpPr/>
          <p:nvPr/>
        </p:nvSpPr>
        <p:spPr>
          <a:xfrm>
            <a:off x="0" y="958850"/>
            <a:ext cx="12211685" cy="61855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系统组成</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室内天然气泄漏报警系统主要分</a:t>
            </a:r>
            <a:r>
              <a:rPr lang="en-US" sz="2400">
                <a:latin typeface="+mj-ea"/>
                <a:ea typeface="+mj-ea"/>
                <a:cs typeface="+mj-ea"/>
                <a:sym typeface="+mn-ea"/>
              </a:rPr>
              <a:t>5</a:t>
            </a:r>
            <a:r>
              <a:rPr sz="2400">
                <a:latin typeface="+mj-ea"/>
                <a:ea typeface="+mj-ea"/>
                <a:cs typeface="+mj-ea"/>
                <a:sym typeface="+mn-ea"/>
              </a:rPr>
              <a:t>个部分</a:t>
            </a:r>
            <a:r>
              <a:rPr lang="zh-CN" sz="2400">
                <a:latin typeface="+mj-ea"/>
                <a:ea typeface="+mj-ea"/>
                <a:cs typeface="+mj-ea"/>
                <a:sym typeface="+mn-ea"/>
              </a:rPr>
              <a:t>。</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lang="en-US" altLang="zh-CN" sz="2400">
                <a:latin typeface="+mj-ea"/>
                <a:ea typeface="+mj-ea"/>
                <a:cs typeface="+mj-ea"/>
                <a:sym typeface="+mn-ea"/>
              </a:rPr>
              <a:t>1</a:t>
            </a:r>
            <a:r>
              <a:rPr lang="zh-CN" sz="2400">
                <a:latin typeface="+mj-ea"/>
                <a:ea typeface="+mj-ea"/>
                <a:cs typeface="+mj-ea"/>
                <a:sym typeface="+mn-ea"/>
              </a:rPr>
              <a:t>）</a:t>
            </a:r>
            <a:r>
              <a:rPr sz="2400">
                <a:latin typeface="+mj-ea"/>
                <a:ea typeface="+mj-ea"/>
                <a:cs typeface="+mj-ea"/>
                <a:sym typeface="+mn-ea"/>
              </a:rPr>
              <a:t>Arduino Uno</a:t>
            </a:r>
            <a:r>
              <a:rPr lang="zh-CN" sz="2400">
                <a:latin typeface="+mj-ea"/>
                <a:ea typeface="+mj-ea"/>
                <a:cs typeface="+mj-ea"/>
                <a:sym typeface="+mn-ea"/>
              </a:rPr>
              <a:t>控制</a:t>
            </a:r>
            <a:r>
              <a:rPr sz="2400">
                <a:latin typeface="+mj-ea"/>
                <a:ea typeface="+mj-ea"/>
                <a:cs typeface="+mj-ea"/>
                <a:sym typeface="+mn-ea"/>
              </a:rPr>
              <a:t>电路</a:t>
            </a:r>
            <a:r>
              <a:rPr lang="zh-CN" sz="2400">
                <a:latin typeface="+mj-ea"/>
                <a:ea typeface="+mj-ea"/>
                <a:cs typeface="+mj-ea"/>
                <a:sym typeface="+mn-ea"/>
              </a:rPr>
              <a:t>：</a:t>
            </a:r>
            <a:r>
              <a:rPr sz="2400">
                <a:latin typeface="+mj-ea"/>
                <a:ea typeface="+mj-ea"/>
                <a:cs typeface="+mj-ea"/>
                <a:sym typeface="+mn-ea"/>
              </a:rPr>
              <a:t>负责接受传感器的信号</a:t>
            </a:r>
            <a:r>
              <a:rPr lang="zh-CN" sz="2400">
                <a:latin typeface="+mj-ea"/>
                <a:ea typeface="+mj-ea"/>
                <a:cs typeface="+mj-ea"/>
                <a:sym typeface="+mn-ea"/>
              </a:rPr>
              <a:t>，并</a:t>
            </a:r>
            <a:r>
              <a:rPr sz="2400">
                <a:latin typeface="+mj-ea"/>
                <a:ea typeface="+mj-ea"/>
                <a:cs typeface="+mj-ea"/>
                <a:sym typeface="+mn-ea"/>
              </a:rPr>
              <a:t>对蜂鸣器及LED等外围设备</a:t>
            </a:r>
            <a:r>
              <a:rPr lang="zh-CN" sz="2400">
                <a:latin typeface="+mj-ea"/>
                <a:ea typeface="+mj-ea"/>
                <a:cs typeface="+mj-ea"/>
                <a:sym typeface="+mn-ea"/>
              </a:rPr>
              <a:t>进行</a:t>
            </a:r>
            <a:r>
              <a:rPr sz="2400">
                <a:latin typeface="+mj-ea"/>
                <a:ea typeface="+mj-ea"/>
                <a:cs typeface="+mj-ea"/>
                <a:sym typeface="+mn-ea"/>
              </a:rPr>
              <a:t>控制</a:t>
            </a:r>
            <a:r>
              <a:rPr lang="zh-CN" sz="2400">
                <a:latin typeface="+mj-ea"/>
                <a:ea typeface="+mj-ea"/>
                <a:cs typeface="+mj-ea"/>
                <a:sym typeface="+mn-ea"/>
              </a:rPr>
              <a:t>。</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lang="en-US" altLang="zh-CN" sz="2400">
                <a:latin typeface="+mj-ea"/>
                <a:ea typeface="+mj-ea"/>
                <a:cs typeface="+mj-ea"/>
                <a:sym typeface="+mn-ea"/>
              </a:rPr>
              <a:t>2</a:t>
            </a:r>
            <a:r>
              <a:rPr lang="zh-CN" sz="2400">
                <a:latin typeface="+mj-ea"/>
                <a:ea typeface="+mj-ea"/>
                <a:cs typeface="+mj-ea"/>
                <a:sym typeface="+mn-ea"/>
              </a:rPr>
              <a:t>）</a:t>
            </a:r>
            <a:r>
              <a:rPr lang="zh-CN" sz="2400">
                <a:latin typeface="+mj-ea"/>
                <a:ea typeface="+mj-ea"/>
                <a:cs typeface="+mj-ea"/>
                <a:sym typeface="+mn-ea"/>
              </a:rPr>
              <a:t>气体检测</a:t>
            </a:r>
            <a:r>
              <a:rPr sz="2400">
                <a:latin typeface="+mj-ea"/>
                <a:ea typeface="+mj-ea"/>
                <a:cs typeface="+mj-ea"/>
                <a:sym typeface="+mn-ea"/>
              </a:rPr>
              <a:t>模块</a:t>
            </a:r>
            <a:r>
              <a:rPr lang="zh-CN" sz="2400">
                <a:latin typeface="+mj-ea"/>
                <a:ea typeface="+mj-ea"/>
                <a:cs typeface="+mj-ea"/>
                <a:sym typeface="+mn-ea"/>
              </a:rPr>
              <a:t>：</a:t>
            </a:r>
            <a:r>
              <a:rPr sz="2400">
                <a:latin typeface="+mj-ea"/>
                <a:ea typeface="+mj-ea"/>
                <a:cs typeface="+mj-ea"/>
                <a:sym typeface="+mn-ea"/>
              </a:rPr>
              <a:t>MQ-4传感器将气体信号转换为电信号</a:t>
            </a:r>
            <a:r>
              <a:rPr lang="zh-CN" sz="2400">
                <a:latin typeface="+mj-ea"/>
                <a:ea typeface="+mj-ea"/>
                <a:cs typeface="+mj-ea"/>
                <a:sym typeface="+mn-ea"/>
              </a:rPr>
              <a:t>发送</a:t>
            </a:r>
            <a:r>
              <a:rPr sz="2400">
                <a:latin typeface="+mj-ea"/>
                <a:ea typeface="+mj-ea"/>
                <a:cs typeface="+mj-ea"/>
                <a:sym typeface="+mn-ea"/>
              </a:rPr>
              <a:t>给 Arduino Uno</a:t>
            </a:r>
            <a:r>
              <a:rPr lang="zh-CN" sz="2400">
                <a:latin typeface="+mj-ea"/>
                <a:ea typeface="+mj-ea"/>
                <a:cs typeface="+mj-ea"/>
                <a:sym typeface="+mn-ea"/>
              </a:rPr>
              <a:t>。</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lang="en-US" altLang="zh-CN" sz="2400">
                <a:latin typeface="+mj-ea"/>
                <a:ea typeface="+mj-ea"/>
                <a:cs typeface="+mj-ea"/>
                <a:sym typeface="+mn-ea"/>
              </a:rPr>
              <a:t>3</a:t>
            </a:r>
            <a:r>
              <a:rPr lang="zh-CN" sz="2400">
                <a:latin typeface="+mj-ea"/>
                <a:ea typeface="+mj-ea"/>
                <a:cs typeface="+mj-ea"/>
                <a:sym typeface="+mn-ea"/>
              </a:rPr>
              <a:t>）声光报警电路：</a:t>
            </a:r>
            <a:r>
              <a:rPr sz="2400">
                <a:latin typeface="+mj-ea"/>
                <a:ea typeface="+mj-ea"/>
                <a:cs typeface="+mj-ea"/>
                <a:sym typeface="+mn-ea"/>
              </a:rPr>
              <a:t>当有天然气泄漏时</a:t>
            </a:r>
            <a:r>
              <a:rPr lang="zh-CN" sz="2400">
                <a:latin typeface="+mj-ea"/>
                <a:ea typeface="+mj-ea"/>
                <a:cs typeface="+mj-ea"/>
                <a:sym typeface="+mn-ea"/>
              </a:rPr>
              <a:t>，</a:t>
            </a:r>
            <a:r>
              <a:rPr sz="2400">
                <a:latin typeface="+mj-ea"/>
                <a:ea typeface="+mj-ea"/>
                <a:cs typeface="+mj-ea"/>
                <a:sym typeface="+mn-ea"/>
              </a:rPr>
              <a:t>LED灯闪烁，蜂鸣器报警</a:t>
            </a:r>
            <a:r>
              <a:rPr lang="zh-CN" sz="2400">
                <a:latin typeface="+mj-ea"/>
                <a:ea typeface="+mj-ea"/>
                <a:cs typeface="+mj-ea"/>
                <a:sym typeface="+mn-ea"/>
              </a:rPr>
              <a:t>。</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lang="en-US" altLang="zh-CN" sz="2400">
                <a:latin typeface="+mj-ea"/>
                <a:ea typeface="+mj-ea"/>
                <a:cs typeface="+mj-ea"/>
                <a:sym typeface="+mn-ea"/>
              </a:rPr>
              <a:t>4</a:t>
            </a:r>
            <a:r>
              <a:rPr lang="zh-CN" sz="2400">
                <a:latin typeface="+mj-ea"/>
                <a:ea typeface="+mj-ea"/>
                <a:cs typeface="+mj-ea"/>
                <a:sym typeface="+mn-ea"/>
              </a:rPr>
              <a:t>）温度检测模块：</a:t>
            </a:r>
            <a:r>
              <a:rPr lang="en-US" altLang="zh-CN" sz="2400">
                <a:latin typeface="+mj-ea"/>
                <a:ea typeface="+mj-ea"/>
                <a:cs typeface="+mj-ea"/>
                <a:sym typeface="+mn-ea"/>
              </a:rPr>
              <a:t>DHT22</a:t>
            </a:r>
            <a:r>
              <a:rPr lang="zh-CN" altLang="en-US" sz="2400">
                <a:latin typeface="+mj-ea"/>
                <a:ea typeface="+mj-ea"/>
                <a:cs typeface="+mj-ea"/>
                <a:sym typeface="+mn-ea"/>
              </a:rPr>
              <a:t>将温度直接转化成串行数字信号，将数据传入单片机进行处理。</a:t>
            </a:r>
            <a:endParaRPr lang="zh-CN" altLang="en-US"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altLang="en-US" sz="2400">
                <a:latin typeface="+mj-ea"/>
                <a:ea typeface="+mj-ea"/>
                <a:cs typeface="+mj-ea"/>
                <a:sym typeface="+mn-ea"/>
              </a:rPr>
              <a:t>（</a:t>
            </a:r>
            <a:r>
              <a:rPr lang="en-US" altLang="zh-CN" sz="2400">
                <a:latin typeface="+mj-ea"/>
                <a:ea typeface="+mj-ea"/>
                <a:cs typeface="+mj-ea"/>
                <a:sym typeface="+mn-ea"/>
              </a:rPr>
              <a:t>5</a:t>
            </a:r>
            <a:r>
              <a:rPr lang="zh-CN" altLang="en-US" sz="2400">
                <a:latin typeface="+mj-ea"/>
                <a:ea typeface="+mj-ea"/>
                <a:cs typeface="+mj-ea"/>
                <a:sym typeface="+mn-ea"/>
              </a:rPr>
              <a:t>）温度显示模块：用于显示实时温度。</a:t>
            </a:r>
            <a:endParaRPr lang="zh-CN" altLang="en-US"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a:t>
            </a:r>
            <a:r>
              <a:rPr lang="zh-CN" sz="2400">
                <a:latin typeface="+mj-ea"/>
                <a:ea typeface="+mj-ea"/>
                <a:cs typeface="+mj-ea"/>
                <a:sym typeface="+mn-ea"/>
              </a:rPr>
              <a:t>组成</a:t>
            </a:r>
            <a:r>
              <a:rPr sz="2400">
                <a:latin typeface="+mj-ea"/>
                <a:ea typeface="+mj-ea"/>
                <a:cs typeface="+mj-ea"/>
                <a:sym typeface="+mn-ea"/>
              </a:rPr>
              <a:t>框图如图5-143 所示。</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endParaRPr sz="2400">
              <a:latin typeface="+mj-ea"/>
              <a:ea typeface="+mj-ea"/>
              <a:cs typeface="+mj-ea"/>
              <a:sym typeface="+mn-ea"/>
            </a:endParaRPr>
          </a:p>
        </p:txBody>
      </p:sp>
      <p:pic>
        <p:nvPicPr>
          <p:cNvPr id="7" name="图片 6" descr="31393938393834333b31393939333437383bd7e9d6afbcdcb9b9"/>
          <p:cNvPicPr>
            <a:picLocks noChangeAspect="1"/>
          </p:cNvPicPr>
          <p:nvPr/>
        </p:nvPicPr>
        <p:blipFill>
          <a:blip r:embed="rId1"/>
          <a:stretch>
            <a:fillRect/>
          </a:stretch>
        </p:blipFill>
        <p:spPr>
          <a:xfrm>
            <a:off x="119380" y="909320"/>
            <a:ext cx="576000" cy="576000"/>
          </a:xfrm>
          <a:prstGeom prst="rect">
            <a:avLst/>
          </a:prstGeom>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7988300" cy="698500"/>
          </a:xfrm>
        </p:spPr>
        <p:txBody>
          <a:bodyPr/>
          <a:lstStyle/>
          <a:p>
            <a:r>
              <a:rPr lang="zh-CN" altLang="en-US" sz="4400">
                <a:sym typeface="+mn-ea"/>
              </a:rPr>
              <a:t>室内天然气泄漏报警装置</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5.9</a:t>
            </a:r>
            <a:endParaRPr lang="en-US" altLang="zh-CN" sz="4000" dirty="0"/>
          </a:p>
        </p:txBody>
      </p:sp>
      <p:sp>
        <p:nvSpPr>
          <p:cNvPr id="23" name="矩形 22"/>
          <p:cNvSpPr/>
          <p:nvPr/>
        </p:nvSpPr>
        <p:spPr>
          <a:xfrm>
            <a:off x="-19685" y="980440"/>
            <a:ext cx="12211685" cy="11988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a:t>
            </a:r>
            <a:r>
              <a:rPr lang="zh-CN" sz="2400">
                <a:latin typeface="+mj-ea"/>
                <a:ea typeface="+mj-ea"/>
                <a:cs typeface="+mj-ea"/>
                <a:sym typeface="+mn-ea"/>
              </a:rPr>
              <a:t>原理图</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室内天然气泄漏报警电路</a:t>
            </a:r>
            <a:r>
              <a:rPr lang="zh-CN" sz="2400">
                <a:latin typeface="+mj-ea"/>
                <a:ea typeface="+mj-ea"/>
                <a:cs typeface="+mj-ea"/>
                <a:sym typeface="+mn-ea"/>
              </a:rPr>
              <a:t>的</a:t>
            </a:r>
            <a:r>
              <a:rPr sz="2400">
                <a:latin typeface="+mj-ea"/>
                <a:ea typeface="+mj-ea"/>
                <a:cs typeface="+mj-ea"/>
                <a:sym typeface="+mn-ea"/>
              </a:rPr>
              <a:t>原理图如图5-144 所示。</a:t>
            </a:r>
            <a:endParaRPr sz="2400">
              <a:latin typeface="+mj-ea"/>
              <a:ea typeface="+mj-ea"/>
              <a:cs typeface="+mj-ea"/>
              <a:sym typeface="+mn-ea"/>
            </a:endParaRPr>
          </a:p>
        </p:txBody>
      </p:sp>
      <p:pic>
        <p:nvPicPr>
          <p:cNvPr id="5" name="图片 4" descr="31393935333132383b31393939333838353bb4b4d2e2"/>
          <p:cNvPicPr>
            <a:picLocks noChangeAspect="1"/>
          </p:cNvPicPr>
          <p:nvPr/>
        </p:nvPicPr>
        <p:blipFill>
          <a:blip r:embed="rId1"/>
          <a:stretch>
            <a:fillRect/>
          </a:stretch>
        </p:blipFill>
        <p:spPr>
          <a:xfrm>
            <a:off x="119380" y="1052195"/>
            <a:ext cx="576000" cy="576000"/>
          </a:xfrm>
          <a:prstGeom prst="rect">
            <a:avLst/>
          </a:prstGeom>
        </p:spPr>
      </p:pic>
      <p:pic>
        <p:nvPicPr>
          <p:cNvPr id="108" name="图片 44"/>
          <p:cNvPicPr>
            <a:picLocks noChangeAspect="1"/>
          </p:cNvPicPr>
          <p:nvPr/>
        </p:nvPicPr>
        <p:blipFill>
          <a:blip r:embed="rId2">
            <a:clrChange>
              <a:clrFrom>
                <a:srgbClr val="E0E0D0">
                  <a:alpha val="100000"/>
                </a:srgbClr>
              </a:clrFrom>
              <a:clrTo>
                <a:srgbClr val="E0E0D0">
                  <a:alpha val="100000"/>
                  <a:alpha val="0"/>
                </a:srgbClr>
              </a:clrTo>
            </a:clrChange>
            <a:lum bright="6000" contrast="18000"/>
          </a:blip>
          <a:srcRect l="6891" t="9645" r="2527" b="17797"/>
          <a:stretch>
            <a:fillRect/>
          </a:stretch>
        </p:blipFill>
        <p:spPr>
          <a:xfrm>
            <a:off x="2475230" y="2132330"/>
            <a:ext cx="6419215" cy="4285615"/>
          </a:xfrm>
          <a:prstGeom prst="rect">
            <a:avLst/>
          </a:prstGeom>
          <a:noFill/>
          <a:ln>
            <a:noFill/>
          </a:ln>
        </p:spPr>
      </p:pic>
      <p:sp>
        <p:nvSpPr>
          <p:cNvPr id="7" name="文本框 6"/>
          <p:cNvSpPr txBox="1"/>
          <p:nvPr/>
        </p:nvSpPr>
        <p:spPr>
          <a:xfrm>
            <a:off x="3510280" y="6381115"/>
            <a:ext cx="4350385" cy="368300"/>
          </a:xfrm>
          <a:prstGeom prst="rect">
            <a:avLst/>
          </a:prstGeom>
          <a:noFill/>
        </p:spPr>
        <p:txBody>
          <a:bodyPr wrap="square" rtlCol="0">
            <a:spAutoFit/>
          </a:bodyPr>
          <a:p>
            <a:r>
              <a:rPr lang="zh-CN" altLang="en-US"/>
              <a:t>图5-144 室内天然气泄露报警电路原理图</a:t>
            </a:r>
            <a:endParaRPr lang="zh-CN" alt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7988300" cy="698500"/>
          </a:xfrm>
        </p:spPr>
        <p:txBody>
          <a:bodyPr/>
          <a:lstStyle/>
          <a:p>
            <a:r>
              <a:rPr lang="zh-CN" altLang="en-US" sz="4400">
                <a:sym typeface="+mn-ea"/>
              </a:rPr>
              <a:t>室内天然气泄漏报警装置</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5.9</a:t>
            </a:r>
            <a:endParaRPr lang="en-US" altLang="zh-CN" sz="4000" dirty="0"/>
          </a:p>
        </p:txBody>
      </p:sp>
      <p:sp>
        <p:nvSpPr>
          <p:cNvPr id="23" name="矩形 22"/>
          <p:cNvSpPr/>
          <p:nvPr/>
        </p:nvSpPr>
        <p:spPr>
          <a:xfrm>
            <a:off x="-19685" y="980440"/>
            <a:ext cx="6383020" cy="11988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1.</a:t>
            </a:r>
            <a:r>
              <a:rPr sz="2400">
                <a:latin typeface="+mj-ea"/>
                <a:ea typeface="+mj-ea"/>
                <a:cs typeface="+mj-ea"/>
                <a:sym typeface="+mn-ea"/>
              </a:rPr>
              <a:t>Arduino Uno </a:t>
            </a:r>
            <a:r>
              <a:rPr sz="2400">
                <a:latin typeface="+mj-ea"/>
                <a:ea typeface="+mj-ea"/>
                <a:cs typeface="+mj-ea"/>
                <a:sym typeface="+mn-ea"/>
              </a:rPr>
              <a:t>控制电路</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Arduino Uno 控制电路</a:t>
            </a:r>
            <a:r>
              <a:rPr sz="2400">
                <a:latin typeface="+mj-ea"/>
                <a:ea typeface="+mj-ea"/>
                <a:cs typeface="+mj-ea"/>
                <a:sym typeface="+mn-ea"/>
              </a:rPr>
              <a:t>如图5-145 所示。</a:t>
            </a:r>
            <a:endParaRPr sz="2400">
              <a:latin typeface="+mj-ea"/>
              <a:ea typeface="+mj-ea"/>
              <a:cs typeface="+mj-ea"/>
              <a:sym typeface="+mn-ea"/>
            </a:endParaRPr>
          </a:p>
        </p:txBody>
      </p:sp>
      <p:sp>
        <p:nvSpPr>
          <p:cNvPr id="7" name="文本框 6"/>
          <p:cNvSpPr txBox="1"/>
          <p:nvPr/>
        </p:nvSpPr>
        <p:spPr>
          <a:xfrm>
            <a:off x="7392035" y="6381115"/>
            <a:ext cx="3655695" cy="368300"/>
          </a:xfrm>
          <a:prstGeom prst="rect">
            <a:avLst/>
          </a:prstGeom>
          <a:noFill/>
        </p:spPr>
        <p:txBody>
          <a:bodyPr wrap="square" rtlCol="0">
            <a:spAutoFit/>
          </a:bodyPr>
          <a:p>
            <a:r>
              <a:rPr lang="zh-CN" altLang="en-US"/>
              <a:t>图5-145  Arduino Uno 控制电路</a:t>
            </a:r>
            <a:endParaRPr lang="zh-CN" altLang="en-US"/>
          </a:p>
        </p:txBody>
      </p:sp>
      <p:pic>
        <p:nvPicPr>
          <p:cNvPr id="138" name="图片 16"/>
          <p:cNvPicPr>
            <a:picLocks noChangeAspect="1"/>
          </p:cNvPicPr>
          <p:nvPr/>
        </p:nvPicPr>
        <p:blipFill>
          <a:blip r:embed="rId1"/>
          <a:stretch>
            <a:fillRect/>
          </a:stretch>
        </p:blipFill>
        <p:spPr>
          <a:xfrm>
            <a:off x="6456045" y="1556385"/>
            <a:ext cx="5490845" cy="4643755"/>
          </a:xfrm>
          <a:prstGeom prst="rect">
            <a:avLst/>
          </a:prstGeom>
          <a:noFill/>
          <a:ln w="9525">
            <a:noFill/>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7988300" cy="698500"/>
          </a:xfrm>
        </p:spPr>
        <p:txBody>
          <a:bodyPr/>
          <a:lstStyle/>
          <a:p>
            <a:r>
              <a:rPr lang="zh-CN" altLang="en-US" sz="4400">
                <a:sym typeface="+mn-ea"/>
              </a:rPr>
              <a:t>室内天然气泄漏报警装置</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5.9</a:t>
            </a:r>
            <a:endParaRPr lang="en-US" altLang="zh-CN" sz="4000" dirty="0"/>
          </a:p>
        </p:txBody>
      </p:sp>
      <p:sp>
        <p:nvSpPr>
          <p:cNvPr id="23" name="矩形 22"/>
          <p:cNvSpPr/>
          <p:nvPr/>
        </p:nvSpPr>
        <p:spPr>
          <a:xfrm>
            <a:off x="-19685" y="980440"/>
            <a:ext cx="12237720" cy="452310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2.  </a:t>
            </a:r>
            <a:r>
              <a:rPr lang="zh-CN" sz="2400">
                <a:latin typeface="+mj-ea"/>
                <a:ea typeface="+mj-ea"/>
                <a:cs typeface="+mj-ea"/>
                <a:sym typeface="+mn-ea"/>
              </a:rPr>
              <a:t>气体检测模块</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当外部有天然气泄漏时，传感器内部阻值</a:t>
            </a:r>
            <a:r>
              <a:rPr lang="zh-CN" sz="2400">
                <a:latin typeface="+mj-ea"/>
                <a:ea typeface="+mj-ea"/>
                <a:cs typeface="+mj-ea"/>
                <a:sym typeface="+mn-ea"/>
              </a:rPr>
              <a:t>发生</a:t>
            </a:r>
            <a:r>
              <a:rPr sz="2400">
                <a:latin typeface="+mj-ea"/>
                <a:ea typeface="+mj-ea"/>
                <a:cs typeface="+mj-ea"/>
                <a:sym typeface="+mn-ea"/>
              </a:rPr>
              <a:t>变化，该变化的信号传递给 Arduino Uno 控制电路</a:t>
            </a:r>
            <a:r>
              <a:rPr lang="zh-CN" sz="2400">
                <a:latin typeface="+mj-ea"/>
                <a:ea typeface="+mj-ea"/>
                <a:cs typeface="+mj-ea"/>
                <a:sym typeface="+mn-ea"/>
              </a:rPr>
              <a:t>。</a:t>
            </a:r>
            <a:r>
              <a:rPr sz="2400">
                <a:latin typeface="+mj-ea"/>
                <a:ea typeface="+mj-ea"/>
                <a:cs typeface="+mj-ea"/>
                <a:sym typeface="+mn-ea"/>
              </a:rPr>
              <a:t>MQ-4传感器在较宽的浓度范围内对可燃气体有良好的灵敏度，对甲烷的灵敏度较高，长寿命、低成本，</a:t>
            </a:r>
            <a:r>
              <a:rPr lang="zh-CN" sz="2400">
                <a:latin typeface="+mj-ea"/>
                <a:ea typeface="+mj-ea"/>
                <a:cs typeface="+mj-ea"/>
                <a:sym typeface="+mn-ea"/>
              </a:rPr>
              <a:t>配备</a:t>
            </a:r>
            <a:r>
              <a:rPr sz="2400">
                <a:latin typeface="+mj-ea"/>
                <a:ea typeface="+mj-ea"/>
                <a:cs typeface="+mj-ea"/>
                <a:sym typeface="+mn-ea"/>
              </a:rPr>
              <a:t>简单的驱动电路即可使用。</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在本设计中，选择的气体传感器属于电阻式传感器，而Proteus元件库中没有MQ-4传感器。MQ-4传感器的两个信号输出端</a:t>
            </a:r>
            <a:r>
              <a:rPr lang="zh-CN" sz="2400">
                <a:latin typeface="+mj-ea"/>
                <a:ea typeface="+mj-ea"/>
                <a:cs typeface="+mj-ea"/>
                <a:sym typeface="+mn-ea"/>
              </a:rPr>
              <a:t>的输出信号</a:t>
            </a:r>
            <a:r>
              <a:rPr sz="2400">
                <a:latin typeface="+mj-ea"/>
                <a:ea typeface="+mj-ea"/>
                <a:cs typeface="+mj-ea"/>
                <a:sym typeface="+mn-ea"/>
              </a:rPr>
              <a:t>为电阻信号，由MQ-4</a:t>
            </a:r>
            <a:r>
              <a:rPr lang="zh-CN" sz="2400">
                <a:latin typeface="+mj-ea"/>
                <a:ea typeface="+mj-ea"/>
                <a:cs typeface="+mj-ea"/>
                <a:sym typeface="+mn-ea"/>
              </a:rPr>
              <a:t>传感器的</a:t>
            </a:r>
            <a:r>
              <a:rPr sz="2400">
                <a:latin typeface="+mj-ea"/>
                <a:ea typeface="+mj-ea"/>
                <a:cs typeface="+mj-ea"/>
                <a:sym typeface="+mn-ea"/>
              </a:rPr>
              <a:t>灵敏度特性可知R的取值范围为2~20</a:t>
            </a:r>
            <a:r>
              <a:rPr lang="en-US" sz="2400">
                <a:latin typeface="+mj-ea"/>
                <a:ea typeface="+mj-ea"/>
                <a:cs typeface="+mj-ea"/>
                <a:sym typeface="+mn-ea"/>
              </a:rPr>
              <a:t>k</a:t>
            </a:r>
            <a:r>
              <a:rPr lang="en-US" sz="2400">
                <a:latin typeface="微软雅黑" panose="020B0503020204020204" pitchFamily="34" charset="-122"/>
                <a:ea typeface="微软雅黑" panose="020B0503020204020204" pitchFamily="34" charset="-122"/>
                <a:cs typeface="+mj-ea"/>
                <a:sym typeface="+mn-ea"/>
              </a:rPr>
              <a:t>Ω</a:t>
            </a:r>
            <a:r>
              <a:rPr sz="2400">
                <a:latin typeface="+mj-ea"/>
                <a:ea typeface="+mj-ea"/>
                <a:cs typeface="+mj-ea"/>
                <a:sym typeface="+mn-ea"/>
              </a:rPr>
              <a:t>，所以仿真时，MQ-4传感器由20</a:t>
            </a:r>
            <a:r>
              <a:rPr lang="en-US" sz="2400">
                <a:latin typeface="+mj-ea"/>
                <a:ea typeface="+mj-ea"/>
                <a:cs typeface="+mj-ea"/>
                <a:sym typeface="+mn-ea"/>
              </a:rPr>
              <a:t>k</a:t>
            </a:r>
            <a:r>
              <a:rPr lang="en-US" sz="2400">
                <a:latin typeface="微软雅黑" panose="020B0503020204020204" pitchFamily="34" charset="-122"/>
                <a:ea typeface="微软雅黑" panose="020B0503020204020204" pitchFamily="34" charset="-122"/>
                <a:cs typeface="+mj-ea"/>
                <a:sym typeface="+mn-ea"/>
              </a:rPr>
              <a:t>Ω</a:t>
            </a:r>
            <a:r>
              <a:rPr sz="2400">
                <a:latin typeface="+mj-ea"/>
                <a:ea typeface="+mj-ea"/>
                <a:cs typeface="+mj-ea"/>
                <a:sym typeface="+mn-ea"/>
              </a:rPr>
              <a:t>的滑动变阻器代替。气体检测模块原理图如图5-146 所示。</a:t>
            </a:r>
            <a:endParaRPr sz="2400">
              <a:latin typeface="+mj-ea"/>
              <a:ea typeface="+mj-ea"/>
              <a:cs typeface="+mj-ea"/>
              <a:sym typeface="+mn-ea"/>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7988300" cy="698500"/>
          </a:xfrm>
        </p:spPr>
        <p:txBody>
          <a:bodyPr/>
          <a:lstStyle/>
          <a:p>
            <a:r>
              <a:rPr lang="zh-CN" altLang="en-US" sz="4400">
                <a:sym typeface="+mn-ea"/>
              </a:rPr>
              <a:t>室内天然气泄漏报警装置</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5.9</a:t>
            </a:r>
            <a:endParaRPr lang="en-US" altLang="zh-CN" sz="4000" dirty="0"/>
          </a:p>
        </p:txBody>
      </p:sp>
      <p:sp>
        <p:nvSpPr>
          <p:cNvPr id="7" name="文本框 6"/>
          <p:cNvSpPr txBox="1"/>
          <p:nvPr/>
        </p:nvSpPr>
        <p:spPr>
          <a:xfrm>
            <a:off x="4164965" y="5661025"/>
            <a:ext cx="3655695" cy="368300"/>
          </a:xfrm>
          <a:prstGeom prst="rect">
            <a:avLst/>
          </a:prstGeom>
          <a:noFill/>
        </p:spPr>
        <p:txBody>
          <a:bodyPr wrap="square" rtlCol="0">
            <a:spAutoFit/>
          </a:bodyPr>
          <a:p>
            <a:r>
              <a:rPr lang="zh-CN" altLang="en-US"/>
              <a:t>图5-146 气体检测模块原理图</a:t>
            </a:r>
            <a:endParaRPr lang="zh-CN" altLang="en-US"/>
          </a:p>
        </p:txBody>
      </p:sp>
      <p:pic>
        <p:nvPicPr>
          <p:cNvPr id="4096" name="图片 4096"/>
          <p:cNvPicPr>
            <a:picLocks noChangeAspect="1" noChangeArrowheads="1"/>
          </p:cNvPicPr>
          <p:nvPr/>
        </p:nvPicPr>
        <p:blipFill>
          <a:blip r:embed="rId1"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a:xfrm>
            <a:off x="2999740" y="1628775"/>
            <a:ext cx="5986145" cy="369951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7988300" cy="698500"/>
          </a:xfrm>
        </p:spPr>
        <p:txBody>
          <a:bodyPr/>
          <a:lstStyle/>
          <a:p>
            <a:r>
              <a:rPr lang="zh-CN" altLang="en-US" sz="4400">
                <a:sym typeface="+mn-ea"/>
              </a:rPr>
              <a:t>室内天然气泄漏报警装置</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5.9</a:t>
            </a:r>
            <a:endParaRPr lang="en-US" altLang="zh-CN" sz="4000" dirty="0"/>
          </a:p>
        </p:txBody>
      </p:sp>
      <p:sp>
        <p:nvSpPr>
          <p:cNvPr id="23" name="矩形 22"/>
          <p:cNvSpPr/>
          <p:nvPr/>
        </p:nvSpPr>
        <p:spPr>
          <a:xfrm>
            <a:off x="-19685" y="980440"/>
            <a:ext cx="12237720" cy="17532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当</a:t>
            </a:r>
            <a:r>
              <a:rPr lang="zh-CN" sz="2400">
                <a:latin typeface="+mj-ea"/>
                <a:ea typeface="+mj-ea"/>
                <a:cs typeface="+mj-ea"/>
                <a:sym typeface="+mn-ea"/>
              </a:rPr>
              <a:t>外部</a:t>
            </a:r>
            <a:r>
              <a:rPr sz="2400">
                <a:latin typeface="+mj-ea"/>
                <a:ea typeface="+mj-ea"/>
                <a:cs typeface="+mj-ea"/>
                <a:sym typeface="+mn-ea"/>
              </a:rPr>
              <a:t>没有天然气泄漏时，RV3约为20</a:t>
            </a:r>
            <a:r>
              <a:rPr lang="en-US" sz="2400">
                <a:latin typeface="+mj-ea"/>
                <a:ea typeface="+mj-ea"/>
                <a:cs typeface="+mj-ea"/>
                <a:sym typeface="+mn-ea"/>
              </a:rPr>
              <a:t>k</a:t>
            </a:r>
            <a:r>
              <a:rPr lang="en-US" sz="2400">
                <a:latin typeface="微软雅黑" panose="020B0503020204020204" pitchFamily="34" charset="-122"/>
                <a:ea typeface="微软雅黑" panose="020B0503020204020204" pitchFamily="34" charset="-122"/>
                <a:cs typeface="+mj-ea"/>
                <a:sym typeface="+mn-ea"/>
              </a:rPr>
              <a:t>Ω</a:t>
            </a:r>
            <a:r>
              <a:rPr lang="zh-CN" altLang="en-US" sz="2400">
                <a:latin typeface="微软雅黑" panose="020B0503020204020204" pitchFamily="34" charset="-122"/>
                <a:ea typeface="微软雅黑" panose="020B0503020204020204" pitchFamily="34" charset="-122"/>
                <a:cs typeface="+mj-ea"/>
                <a:sym typeface="+mn-ea"/>
              </a:rPr>
              <a:t>，</a:t>
            </a:r>
            <a:r>
              <a:rPr sz="2400">
                <a:latin typeface="+mj-ea"/>
                <a:ea typeface="+mj-ea"/>
                <a:cs typeface="+mj-ea"/>
                <a:sym typeface="+mn-ea"/>
              </a:rPr>
              <a:t>此时该检测模块的输出端为高电平，绿色LED发光，如图5-147 所示。当</a:t>
            </a:r>
            <a:r>
              <a:rPr lang="zh-CN" sz="2400">
                <a:latin typeface="+mj-ea"/>
                <a:ea typeface="+mj-ea"/>
                <a:cs typeface="+mj-ea"/>
                <a:sym typeface="+mn-ea"/>
              </a:rPr>
              <a:t>外部</a:t>
            </a:r>
            <a:r>
              <a:rPr sz="2400">
                <a:latin typeface="+mj-ea"/>
                <a:ea typeface="+mj-ea"/>
                <a:cs typeface="+mj-ea"/>
                <a:sym typeface="+mn-ea"/>
              </a:rPr>
              <a:t>有天然气泄漏时，RV3约为2</a:t>
            </a:r>
            <a:r>
              <a:rPr lang="en-US" sz="2400">
                <a:latin typeface="+mj-ea"/>
                <a:ea typeface="+mj-ea"/>
                <a:cs typeface="+mj-ea"/>
                <a:sym typeface="+mn-ea"/>
              </a:rPr>
              <a:t>k</a:t>
            </a:r>
            <a:r>
              <a:rPr lang="en-US" sz="2400">
                <a:latin typeface="微软雅黑" panose="020B0503020204020204" pitchFamily="34" charset="-122"/>
                <a:ea typeface="微软雅黑" panose="020B0503020204020204" pitchFamily="34" charset="-122"/>
                <a:cs typeface="+mj-ea"/>
                <a:sym typeface="+mn-ea"/>
              </a:rPr>
              <a:t>Ω</a:t>
            </a:r>
            <a:r>
              <a:rPr lang="zh-CN" altLang="en-US" sz="2400">
                <a:latin typeface="微软雅黑" panose="020B0503020204020204" pitchFamily="34" charset="-122"/>
                <a:ea typeface="微软雅黑" panose="020B0503020204020204" pitchFamily="34" charset="-122"/>
                <a:cs typeface="+mj-ea"/>
                <a:sym typeface="+mn-ea"/>
              </a:rPr>
              <a:t>，</a:t>
            </a:r>
            <a:r>
              <a:rPr sz="2400">
                <a:latin typeface="+mj-ea"/>
                <a:ea typeface="+mj-ea"/>
                <a:cs typeface="+mj-ea"/>
                <a:sym typeface="+mn-ea"/>
              </a:rPr>
              <a:t>此时该检测模块的输出端为低电平，绿色LED熄灭，如图5-148 所示。</a:t>
            </a:r>
            <a:endParaRPr sz="2400">
              <a:latin typeface="+mj-ea"/>
              <a:ea typeface="+mj-ea"/>
              <a:cs typeface="+mj-ea"/>
              <a:sym typeface="+mn-ea"/>
            </a:endParaRPr>
          </a:p>
        </p:txBody>
      </p:sp>
      <p:pic>
        <p:nvPicPr>
          <p:cNvPr id="78" name="图片 78"/>
          <p:cNvPicPr>
            <a:picLocks noChangeAspect="1" noChangeArrowheads="1"/>
          </p:cNvPicPr>
          <p:nvPr/>
        </p:nvPicPr>
        <p:blipFill>
          <a:blip r:embed="rId1"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a:xfrm>
            <a:off x="47625" y="2636520"/>
            <a:ext cx="6042660" cy="3738245"/>
          </a:xfrm>
          <a:prstGeom prst="rect">
            <a:avLst/>
          </a:prstGeom>
          <a:noFill/>
          <a:ln>
            <a:noFill/>
          </a:ln>
        </p:spPr>
      </p:pic>
      <p:sp>
        <p:nvSpPr>
          <p:cNvPr id="4" name="文本框 3"/>
          <p:cNvSpPr txBox="1"/>
          <p:nvPr/>
        </p:nvSpPr>
        <p:spPr>
          <a:xfrm>
            <a:off x="1055370" y="6452870"/>
            <a:ext cx="3743325" cy="368300"/>
          </a:xfrm>
          <a:prstGeom prst="rect">
            <a:avLst/>
          </a:prstGeom>
          <a:noFill/>
        </p:spPr>
        <p:txBody>
          <a:bodyPr wrap="square" rtlCol="0">
            <a:spAutoFit/>
          </a:bodyPr>
          <a:p>
            <a:r>
              <a:rPr lang="zh-CN" altLang="en-US"/>
              <a:t>图5-147 无天然气泄露时的电路图</a:t>
            </a:r>
            <a:endParaRPr lang="zh-CN" altLang="en-US"/>
          </a:p>
        </p:txBody>
      </p:sp>
      <p:pic>
        <p:nvPicPr>
          <p:cNvPr id="88" name="图片 88"/>
          <p:cNvPicPr>
            <a:picLocks noChangeAspect="1" noChangeArrowheads="1"/>
          </p:cNvPicPr>
          <p:nvPr/>
        </p:nvPicPr>
        <p:blipFill>
          <a:blip r:embed="rId2"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a:xfrm>
            <a:off x="6384290" y="2804795"/>
            <a:ext cx="5825490" cy="3514090"/>
          </a:xfrm>
          <a:prstGeom prst="rect">
            <a:avLst/>
          </a:prstGeom>
          <a:noFill/>
          <a:ln>
            <a:noFill/>
          </a:ln>
        </p:spPr>
      </p:pic>
      <p:sp>
        <p:nvSpPr>
          <p:cNvPr id="5" name="文本框 4"/>
          <p:cNvSpPr txBox="1"/>
          <p:nvPr/>
        </p:nvSpPr>
        <p:spPr>
          <a:xfrm>
            <a:off x="7680325" y="6435090"/>
            <a:ext cx="3743325" cy="368300"/>
          </a:xfrm>
          <a:prstGeom prst="rect">
            <a:avLst/>
          </a:prstGeom>
          <a:noFill/>
        </p:spPr>
        <p:txBody>
          <a:bodyPr wrap="square" rtlCol="0">
            <a:spAutoFit/>
          </a:bodyPr>
          <a:p>
            <a:r>
              <a:rPr lang="zh-CN" altLang="en-US"/>
              <a:t>图5-14</a:t>
            </a:r>
            <a:r>
              <a:rPr lang="en-US" altLang="zh-CN"/>
              <a:t>8</a:t>
            </a:r>
            <a:r>
              <a:rPr lang="zh-CN" altLang="en-US"/>
              <a:t> 有天然气泄露时的电路图</a:t>
            </a:r>
            <a:endParaRPr lang="zh-CN" alt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7988300" cy="698500"/>
          </a:xfrm>
        </p:spPr>
        <p:txBody>
          <a:bodyPr/>
          <a:lstStyle/>
          <a:p>
            <a:r>
              <a:rPr lang="zh-CN" altLang="en-US" sz="4400">
                <a:sym typeface="+mn-ea"/>
              </a:rPr>
              <a:t>室内天然气泄漏报警装置</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5.9</a:t>
            </a:r>
            <a:endParaRPr lang="en-US" altLang="zh-CN" sz="4000" dirty="0"/>
          </a:p>
        </p:txBody>
      </p:sp>
      <p:sp>
        <p:nvSpPr>
          <p:cNvPr id="23" name="矩形 22"/>
          <p:cNvSpPr/>
          <p:nvPr/>
        </p:nvSpPr>
        <p:spPr>
          <a:xfrm>
            <a:off x="-19685" y="980440"/>
            <a:ext cx="12237720" cy="17532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3.</a:t>
            </a:r>
            <a:r>
              <a:rPr lang="zh-CN" altLang="en-US" sz="2400">
                <a:latin typeface="+mj-ea"/>
                <a:ea typeface="+mj-ea"/>
                <a:cs typeface="+mj-ea"/>
                <a:sym typeface="+mn-ea"/>
              </a:rPr>
              <a:t>声光报警电路</a:t>
            </a:r>
            <a:endParaRPr lang="zh-CN" altLang="en-US"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altLang="en-US" sz="2400">
                <a:latin typeface="+mj-ea"/>
                <a:ea typeface="+mj-ea"/>
                <a:cs typeface="+mj-ea"/>
                <a:sym typeface="+mn-ea"/>
              </a:rPr>
              <a:t>当外部无天然气泄漏时，</a:t>
            </a:r>
            <a:r>
              <a:rPr lang="en-US" altLang="zh-CN" sz="2400">
                <a:latin typeface="+mj-ea"/>
                <a:ea typeface="+mj-ea"/>
                <a:cs typeface="+mj-ea"/>
                <a:sym typeface="+mn-ea"/>
              </a:rPr>
              <a:t>D4</a:t>
            </a:r>
            <a:r>
              <a:rPr lang="zh-CN" altLang="en-US" sz="2400">
                <a:latin typeface="+mj-ea"/>
                <a:ea typeface="+mj-ea"/>
                <a:cs typeface="+mj-ea"/>
                <a:sym typeface="+mn-ea"/>
              </a:rPr>
              <a:t>灭，蜂鸣器不响；</a:t>
            </a:r>
            <a:r>
              <a:rPr lang="zh-CN" altLang="en-US" sz="2400">
                <a:latin typeface="+mj-ea"/>
                <a:ea typeface="+mj-ea"/>
                <a:cs typeface="+mj-ea"/>
                <a:sym typeface="+mn-ea"/>
              </a:rPr>
              <a:t>当外部有天然气泄漏时，</a:t>
            </a:r>
            <a:r>
              <a:rPr lang="en-US" altLang="zh-CN" sz="2400">
                <a:latin typeface="+mj-ea"/>
                <a:ea typeface="+mj-ea"/>
                <a:cs typeface="+mj-ea"/>
                <a:sym typeface="+mn-ea"/>
              </a:rPr>
              <a:t>D4</a:t>
            </a:r>
            <a:r>
              <a:rPr lang="zh-CN" altLang="en-US" sz="2400">
                <a:latin typeface="+mj-ea"/>
                <a:ea typeface="+mj-ea"/>
                <a:cs typeface="+mj-ea"/>
                <a:sym typeface="+mn-ea"/>
              </a:rPr>
              <a:t>亮，蜂鸣器报警。声光报警电路原理图如图</a:t>
            </a:r>
            <a:r>
              <a:rPr lang="en-US" altLang="zh-CN" sz="2400">
                <a:latin typeface="+mj-ea"/>
                <a:ea typeface="+mj-ea"/>
                <a:cs typeface="+mj-ea"/>
                <a:sym typeface="+mn-ea"/>
              </a:rPr>
              <a:t>5-149</a:t>
            </a:r>
            <a:r>
              <a:rPr lang="zh-CN" altLang="en-US" sz="2400">
                <a:latin typeface="+mj-ea"/>
                <a:ea typeface="+mj-ea"/>
                <a:cs typeface="+mj-ea"/>
                <a:sym typeface="+mn-ea"/>
              </a:rPr>
              <a:t>所示。</a:t>
            </a:r>
            <a:endParaRPr lang="zh-CN" altLang="en-US" sz="2400">
              <a:latin typeface="+mj-ea"/>
              <a:ea typeface="+mj-ea"/>
              <a:cs typeface="+mj-ea"/>
              <a:sym typeface="+mn-ea"/>
            </a:endParaRPr>
          </a:p>
        </p:txBody>
      </p:sp>
      <p:sp>
        <p:nvSpPr>
          <p:cNvPr id="4" name="文本框 3"/>
          <p:cNvSpPr txBox="1"/>
          <p:nvPr/>
        </p:nvSpPr>
        <p:spPr>
          <a:xfrm>
            <a:off x="3575685" y="4580890"/>
            <a:ext cx="3218180" cy="368300"/>
          </a:xfrm>
          <a:prstGeom prst="rect">
            <a:avLst/>
          </a:prstGeom>
          <a:noFill/>
        </p:spPr>
        <p:txBody>
          <a:bodyPr wrap="square" rtlCol="0">
            <a:spAutoFit/>
          </a:bodyPr>
          <a:p>
            <a:r>
              <a:rPr lang="zh-CN" altLang="en-US"/>
              <a:t>图5-149 声光报警电路原理图</a:t>
            </a:r>
            <a:endParaRPr lang="zh-CN" altLang="en-US"/>
          </a:p>
        </p:txBody>
      </p:sp>
      <p:pic>
        <p:nvPicPr>
          <p:cNvPr id="104" name="图片 40"/>
          <p:cNvPicPr>
            <a:picLocks noChangeAspect="1"/>
          </p:cNvPicPr>
          <p:nvPr/>
        </p:nvPicPr>
        <p:blipFill>
          <a:blip r:embed="rId1">
            <a:clrChange>
              <a:clrFrom>
                <a:srgbClr val="E0E0D0">
                  <a:alpha val="100000"/>
                </a:srgbClr>
              </a:clrFrom>
              <a:clrTo>
                <a:srgbClr val="E0E0D0">
                  <a:alpha val="100000"/>
                  <a:alpha val="0"/>
                </a:srgbClr>
              </a:clrTo>
            </a:clrChange>
            <a:lum bright="6000" contrast="18000"/>
          </a:blip>
          <a:stretch>
            <a:fillRect/>
          </a:stretch>
        </p:blipFill>
        <p:spPr>
          <a:xfrm>
            <a:off x="2351405" y="2814638"/>
            <a:ext cx="1908838" cy="1620000"/>
          </a:xfrm>
          <a:prstGeom prst="rect">
            <a:avLst/>
          </a:prstGeom>
          <a:noFill/>
          <a:ln w="9525">
            <a:noFill/>
          </a:ln>
        </p:spPr>
      </p:pic>
      <p:pic>
        <p:nvPicPr>
          <p:cNvPr id="105" name="图片 41"/>
          <p:cNvPicPr>
            <a:picLocks noChangeAspect="1"/>
          </p:cNvPicPr>
          <p:nvPr/>
        </p:nvPicPr>
        <p:blipFill>
          <a:blip r:embed="rId2">
            <a:clrChange>
              <a:clrFrom>
                <a:srgbClr val="E0E0D0">
                  <a:alpha val="100000"/>
                </a:srgbClr>
              </a:clrFrom>
              <a:clrTo>
                <a:srgbClr val="E0E0D0">
                  <a:alpha val="100000"/>
                  <a:alpha val="0"/>
                </a:srgbClr>
              </a:clrTo>
            </a:clrChange>
            <a:lum bright="6000" contrast="18000"/>
          </a:blip>
          <a:stretch>
            <a:fillRect/>
          </a:stretch>
        </p:blipFill>
        <p:spPr>
          <a:xfrm>
            <a:off x="4223703" y="2814955"/>
            <a:ext cx="3412636" cy="1620000"/>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pic>
        <p:nvPicPr>
          <p:cNvPr id="14" name="图片 12"/>
          <p:cNvPicPr>
            <a:picLocks noChangeAspect="1"/>
          </p:cNvPicPr>
          <p:nvPr/>
        </p:nvPicPr>
        <p:blipFill>
          <a:blip r:embed="rId1">
            <a:clrChange>
              <a:clrFrom>
                <a:srgbClr val="E0E0D0">
                  <a:alpha val="100000"/>
                </a:srgbClr>
              </a:clrFrom>
              <a:clrTo>
                <a:srgbClr val="E0E0D0">
                  <a:alpha val="100000"/>
                  <a:alpha val="0"/>
                </a:srgbClr>
              </a:clrTo>
            </a:clrChange>
            <a:lum bright="6000" contrast="17999"/>
          </a:blip>
          <a:stretch>
            <a:fillRect/>
          </a:stretch>
        </p:blipFill>
        <p:spPr>
          <a:xfrm>
            <a:off x="2279650" y="958850"/>
            <a:ext cx="7251700" cy="5464175"/>
          </a:xfrm>
          <a:prstGeom prst="rect">
            <a:avLst/>
          </a:prstGeom>
          <a:noFill/>
          <a:ln w="9525">
            <a:noFill/>
          </a:ln>
        </p:spPr>
      </p:pic>
      <p:sp>
        <p:nvSpPr>
          <p:cNvPr id="4" name="文本框 3"/>
          <p:cNvSpPr txBox="1"/>
          <p:nvPr/>
        </p:nvSpPr>
        <p:spPr>
          <a:xfrm>
            <a:off x="4667250" y="6423025"/>
            <a:ext cx="2476500" cy="368300"/>
          </a:xfrm>
          <a:prstGeom prst="rect">
            <a:avLst/>
          </a:prstGeom>
          <a:noFill/>
        </p:spPr>
        <p:txBody>
          <a:bodyPr wrap="square" rtlCol="0">
            <a:spAutoFit/>
          </a:bodyPr>
          <a:p>
            <a:r>
              <a:rPr lang="zh-CN" altLang="en-US"/>
              <a:t>图5-6 电路整体原理图</a:t>
            </a:r>
            <a:endParaRPr lang="zh-CN" altLang="en-US"/>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7988300" cy="698500"/>
          </a:xfrm>
        </p:spPr>
        <p:txBody>
          <a:bodyPr/>
          <a:lstStyle/>
          <a:p>
            <a:r>
              <a:rPr lang="zh-CN" altLang="en-US" sz="4400">
                <a:sym typeface="+mn-ea"/>
              </a:rPr>
              <a:t>室内天然气泄漏报警装置</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5.9</a:t>
            </a:r>
            <a:endParaRPr lang="en-US" altLang="zh-CN" sz="4000" dirty="0"/>
          </a:p>
        </p:txBody>
      </p:sp>
      <p:sp>
        <p:nvSpPr>
          <p:cNvPr id="23" name="矩形 22"/>
          <p:cNvSpPr/>
          <p:nvPr/>
        </p:nvSpPr>
        <p:spPr>
          <a:xfrm>
            <a:off x="-19685" y="980440"/>
            <a:ext cx="12237720" cy="230695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4. 温度检测模块</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DHT22可以把温度直接转化为串行数字信号，使用中不需要附加电路，但与主机通信有严格的时序要求。DHT22输出端XZ与单片机引脚P1.0相接，将数据传入单片机进行处理。温度检测模块原理图如图5-150 所示。</a:t>
            </a:r>
            <a:endParaRPr sz="2400">
              <a:latin typeface="+mj-ea"/>
              <a:ea typeface="+mj-ea"/>
              <a:cs typeface="+mj-ea"/>
              <a:sym typeface="+mn-ea"/>
            </a:endParaRPr>
          </a:p>
        </p:txBody>
      </p:sp>
      <p:sp>
        <p:nvSpPr>
          <p:cNvPr id="4" name="文本框 3"/>
          <p:cNvSpPr txBox="1"/>
          <p:nvPr/>
        </p:nvSpPr>
        <p:spPr>
          <a:xfrm>
            <a:off x="5951855" y="6165215"/>
            <a:ext cx="3218180" cy="368300"/>
          </a:xfrm>
          <a:prstGeom prst="rect">
            <a:avLst/>
          </a:prstGeom>
          <a:noFill/>
        </p:spPr>
        <p:txBody>
          <a:bodyPr wrap="square" rtlCol="0">
            <a:spAutoFit/>
          </a:bodyPr>
          <a:p>
            <a:r>
              <a:rPr lang="zh-CN" altLang="en-US"/>
              <a:t>图5-150 温度检测模块原理图</a:t>
            </a:r>
            <a:endParaRPr lang="zh-CN" altLang="en-US"/>
          </a:p>
        </p:txBody>
      </p:sp>
      <p:pic>
        <p:nvPicPr>
          <p:cNvPr id="106" name="图片 42"/>
          <p:cNvPicPr>
            <a:picLocks noChangeAspect="1"/>
          </p:cNvPicPr>
          <p:nvPr/>
        </p:nvPicPr>
        <p:blipFill>
          <a:blip r:embed="rId1">
            <a:clrChange>
              <a:clrFrom>
                <a:srgbClr val="E0E0D0">
                  <a:alpha val="100000"/>
                </a:srgbClr>
              </a:clrFrom>
              <a:clrTo>
                <a:srgbClr val="E0E0D0">
                  <a:alpha val="100000"/>
                  <a:alpha val="0"/>
                </a:srgbClr>
              </a:clrTo>
            </a:clrChange>
            <a:lum bright="6000" contrast="18000"/>
          </a:blip>
          <a:stretch>
            <a:fillRect/>
          </a:stretch>
        </p:blipFill>
        <p:spPr>
          <a:xfrm>
            <a:off x="4681855" y="3281680"/>
            <a:ext cx="5197475" cy="2800985"/>
          </a:xfrm>
          <a:prstGeom prst="rect">
            <a:avLst/>
          </a:prstGeom>
          <a:noFill/>
          <a:ln w="9525">
            <a:noFill/>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7988300" cy="698500"/>
          </a:xfrm>
        </p:spPr>
        <p:txBody>
          <a:bodyPr/>
          <a:lstStyle/>
          <a:p>
            <a:r>
              <a:rPr lang="zh-CN" altLang="en-US" sz="4400">
                <a:sym typeface="+mn-ea"/>
              </a:rPr>
              <a:t>室内天然气泄漏报警装置</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5.9</a:t>
            </a:r>
            <a:endParaRPr lang="en-US" altLang="zh-CN" sz="4000" dirty="0"/>
          </a:p>
        </p:txBody>
      </p:sp>
      <p:sp>
        <p:nvSpPr>
          <p:cNvPr id="23" name="矩形 22"/>
          <p:cNvSpPr/>
          <p:nvPr/>
        </p:nvSpPr>
        <p:spPr>
          <a:xfrm>
            <a:off x="-19685" y="980440"/>
            <a:ext cx="12237720" cy="230695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5. 温度显示模块</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温度显示模块原理图如图5-151 所示。</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温度为正值时的仿真结果如图5-151 所示。此时DHT22设定温度为25.4℃，经LCD液晶显示为25.40℃，显示结果正确。</a:t>
            </a:r>
            <a:endParaRPr sz="2400">
              <a:latin typeface="+mj-ea"/>
              <a:ea typeface="+mj-ea"/>
              <a:cs typeface="+mj-ea"/>
              <a:sym typeface="+mn-ea"/>
            </a:endParaRPr>
          </a:p>
        </p:txBody>
      </p:sp>
      <p:sp>
        <p:nvSpPr>
          <p:cNvPr id="4" name="文本框 3"/>
          <p:cNvSpPr txBox="1"/>
          <p:nvPr/>
        </p:nvSpPr>
        <p:spPr>
          <a:xfrm>
            <a:off x="5951855" y="6165215"/>
            <a:ext cx="3218180" cy="368300"/>
          </a:xfrm>
          <a:prstGeom prst="rect">
            <a:avLst/>
          </a:prstGeom>
          <a:noFill/>
        </p:spPr>
        <p:txBody>
          <a:bodyPr wrap="square" rtlCol="0">
            <a:spAutoFit/>
          </a:bodyPr>
          <a:p>
            <a:r>
              <a:rPr lang="zh-CN" altLang="en-US"/>
              <a:t>图5-151 温度显示模块原理图</a:t>
            </a:r>
            <a:endParaRPr lang="zh-CN" altLang="en-US"/>
          </a:p>
        </p:txBody>
      </p:sp>
      <p:pic>
        <p:nvPicPr>
          <p:cNvPr id="107" name="图片 43"/>
          <p:cNvPicPr>
            <a:picLocks noChangeAspect="1"/>
          </p:cNvPicPr>
          <p:nvPr/>
        </p:nvPicPr>
        <p:blipFill>
          <a:blip r:embed="rId1">
            <a:clrChange>
              <a:clrFrom>
                <a:srgbClr val="E0E0D0">
                  <a:alpha val="100000"/>
                </a:srgbClr>
              </a:clrFrom>
              <a:clrTo>
                <a:srgbClr val="E0E0D0">
                  <a:alpha val="100000"/>
                  <a:alpha val="0"/>
                </a:srgbClr>
              </a:clrTo>
            </a:clrChange>
            <a:lum bright="6000" contrast="18000"/>
          </a:blip>
          <a:stretch>
            <a:fillRect/>
          </a:stretch>
        </p:blipFill>
        <p:spPr>
          <a:xfrm>
            <a:off x="4799648" y="4364673"/>
            <a:ext cx="5271135" cy="1708785"/>
          </a:xfrm>
          <a:prstGeom prst="rect">
            <a:avLst/>
          </a:prstGeom>
          <a:noFill/>
          <a:ln w="9525">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8031480" cy="698500"/>
          </a:xfrm>
        </p:spPr>
        <p:txBody>
          <a:bodyPr/>
          <a:lstStyle/>
          <a:p>
            <a:r>
              <a:rPr lang="zh-CN" altLang="en-US" sz="4400">
                <a:sym typeface="+mn-ea"/>
              </a:rPr>
              <a:t>室内天然气泄漏报警装置</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5.9</a:t>
            </a:r>
            <a:endParaRPr lang="en-US" altLang="zh-CN" sz="4000" dirty="0"/>
          </a:p>
        </p:txBody>
      </p:sp>
      <p:sp>
        <p:nvSpPr>
          <p:cNvPr id="23" name="矩形 22"/>
          <p:cNvSpPr/>
          <p:nvPr/>
        </p:nvSpPr>
        <p:spPr>
          <a:xfrm>
            <a:off x="-24765" y="980440"/>
            <a:ext cx="5602605" cy="17532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可视化程序设计</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室内天然气泄漏报警装置</a:t>
            </a:r>
            <a:r>
              <a:rPr lang="zh-CN" sz="2400">
                <a:latin typeface="+mj-ea"/>
                <a:ea typeface="+mj-ea"/>
                <a:cs typeface="+mj-ea"/>
                <a:sym typeface="+mn-ea"/>
              </a:rPr>
              <a:t>的</a:t>
            </a:r>
            <a:r>
              <a:rPr sz="2400">
                <a:latin typeface="+mj-ea"/>
                <a:ea typeface="+mj-ea"/>
                <a:cs typeface="+mj-ea"/>
                <a:sym typeface="+mn-ea"/>
              </a:rPr>
              <a:t>程序设计流程图如图5-152 所示。</a:t>
            </a:r>
            <a:endParaRPr sz="2400">
              <a:latin typeface="+mj-ea"/>
              <a:ea typeface="+mj-ea"/>
              <a:cs typeface="+mj-ea"/>
              <a:sym typeface="+mn-ea"/>
            </a:endParaRPr>
          </a:p>
        </p:txBody>
      </p:sp>
      <p:pic>
        <p:nvPicPr>
          <p:cNvPr id="4" name="图片 3" descr="343638353633323b343638353930383bb5e7c4d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9380" y="1052195"/>
            <a:ext cx="576000" cy="576000"/>
          </a:xfrm>
          <a:prstGeom prst="rect">
            <a:avLst/>
          </a:prstGeom>
        </p:spPr>
      </p:pic>
      <p:pic>
        <p:nvPicPr>
          <p:cNvPr id="90" name="图片 90"/>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599873" y="1014413"/>
            <a:ext cx="4733925" cy="4829175"/>
          </a:xfrm>
          <a:prstGeom prst="rect">
            <a:avLst/>
          </a:prstGeom>
        </p:spPr>
      </p:pic>
      <p:sp>
        <p:nvSpPr>
          <p:cNvPr id="5" name="文本框 4"/>
          <p:cNvSpPr txBox="1"/>
          <p:nvPr/>
        </p:nvSpPr>
        <p:spPr>
          <a:xfrm>
            <a:off x="6527800" y="6092825"/>
            <a:ext cx="5527040" cy="368300"/>
          </a:xfrm>
          <a:prstGeom prst="rect">
            <a:avLst/>
          </a:prstGeom>
          <a:noFill/>
        </p:spPr>
        <p:txBody>
          <a:bodyPr wrap="square" rtlCol="0">
            <a:spAutoFit/>
          </a:bodyPr>
          <a:p>
            <a:r>
              <a:rPr lang="zh-CN" altLang="en-US"/>
              <a:t>图5-152 </a:t>
            </a:r>
            <a:r>
              <a:rPr lang="en-US" altLang="zh-CN"/>
              <a:t> </a:t>
            </a:r>
            <a:r>
              <a:rPr lang="zh-CN" altLang="en-US">
                <a:sym typeface="+mn-ea"/>
              </a:rPr>
              <a:t>室内天然气泄漏报警装置的程序设计流程图</a:t>
            </a:r>
            <a:endParaRPr lang="zh-CN" alt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7658100" cy="698500"/>
          </a:xfrm>
        </p:spPr>
        <p:txBody>
          <a:bodyPr/>
          <a:lstStyle/>
          <a:p>
            <a:r>
              <a:rPr lang="zh-CN" altLang="en-US" sz="4400">
                <a:sym typeface="+mn-ea"/>
              </a:rPr>
              <a:t>室内天然气泄漏报警装置</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5.9</a:t>
            </a:r>
            <a:endParaRPr lang="en-US" altLang="zh-CN" sz="4000" dirty="0"/>
          </a:p>
        </p:txBody>
      </p:sp>
      <p:sp>
        <p:nvSpPr>
          <p:cNvPr id="23" name="矩形 22"/>
          <p:cNvSpPr/>
          <p:nvPr/>
        </p:nvSpPr>
        <p:spPr>
          <a:xfrm>
            <a:off x="0" y="980440"/>
            <a:ext cx="12211685" cy="341503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仿真结果</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系统仿真结果如图5-153 和图5-154 所示。</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由图5-153 可以看出，当</a:t>
            </a:r>
            <a:r>
              <a:rPr lang="zh-CN" sz="2400">
                <a:latin typeface="+mj-ea"/>
                <a:ea typeface="+mj-ea"/>
                <a:cs typeface="+mj-ea"/>
                <a:sym typeface="+mn-ea"/>
              </a:rPr>
              <a:t>外部</a:t>
            </a:r>
            <a:r>
              <a:rPr sz="2400">
                <a:latin typeface="+mj-ea"/>
                <a:ea typeface="+mj-ea"/>
                <a:cs typeface="+mj-ea"/>
                <a:sym typeface="+mn-ea"/>
              </a:rPr>
              <a:t>没有天然气泄漏时，</a:t>
            </a:r>
            <a:r>
              <a:rPr lang="zh-CN" sz="2400">
                <a:latin typeface="+mj-ea"/>
                <a:ea typeface="+mj-ea"/>
                <a:cs typeface="+mj-ea"/>
                <a:sym typeface="+mn-ea"/>
              </a:rPr>
              <a:t>气体</a:t>
            </a:r>
            <a:r>
              <a:rPr sz="2400">
                <a:latin typeface="+mj-ea"/>
                <a:ea typeface="+mj-ea"/>
                <a:cs typeface="+mj-ea"/>
                <a:sym typeface="+mn-ea"/>
              </a:rPr>
              <a:t>检测模块的输出端为高电平，绿色LED发光，黄色LED熄灭，DHT22测温结果显示正确。</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由图5-154 看出，当</a:t>
            </a:r>
            <a:r>
              <a:rPr lang="zh-CN" sz="2400">
                <a:latin typeface="+mj-ea"/>
                <a:ea typeface="+mj-ea"/>
                <a:cs typeface="+mj-ea"/>
                <a:sym typeface="+mn-ea"/>
              </a:rPr>
              <a:t>外部</a:t>
            </a:r>
            <a:r>
              <a:rPr sz="2400">
                <a:latin typeface="+mj-ea"/>
                <a:ea typeface="+mj-ea"/>
                <a:cs typeface="+mj-ea"/>
                <a:sym typeface="+mn-ea"/>
              </a:rPr>
              <a:t>有天然气泄漏时，</a:t>
            </a:r>
            <a:r>
              <a:rPr lang="zh-CN" sz="2400">
                <a:latin typeface="+mj-ea"/>
                <a:ea typeface="+mj-ea"/>
                <a:cs typeface="+mj-ea"/>
                <a:sym typeface="+mn-ea"/>
              </a:rPr>
              <a:t>气体</a:t>
            </a:r>
            <a:r>
              <a:rPr sz="2400">
                <a:latin typeface="+mj-ea"/>
                <a:ea typeface="+mj-ea"/>
                <a:cs typeface="+mj-ea"/>
                <a:sym typeface="+mn-ea"/>
              </a:rPr>
              <a:t>检测模块的输出端为低电平，黄色LED闪烁，蜂鸣器报警，绿色LED熄灭，DHT22测温结果正常显示。</a:t>
            </a:r>
            <a:endParaRPr sz="2400">
              <a:latin typeface="+mj-ea"/>
              <a:ea typeface="+mj-ea"/>
              <a:cs typeface="+mj-ea"/>
              <a:sym typeface="+mn-ea"/>
            </a:endParaRPr>
          </a:p>
        </p:txBody>
      </p:sp>
      <p:pic>
        <p:nvPicPr>
          <p:cNvPr id="4" name="图片 3" descr="32313534363138373b32313534363137383bcec4bcfebcd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25" y="1052195"/>
            <a:ext cx="576000" cy="576000"/>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7658100" cy="698500"/>
          </a:xfrm>
        </p:spPr>
        <p:txBody>
          <a:bodyPr/>
          <a:lstStyle/>
          <a:p>
            <a:r>
              <a:rPr lang="zh-CN" altLang="en-US" sz="4400">
                <a:sym typeface="+mn-ea"/>
              </a:rPr>
              <a:t>室内天然气泄漏报警装置</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5.9</a:t>
            </a:r>
            <a:endParaRPr lang="en-US" altLang="zh-CN" sz="4000" dirty="0"/>
          </a:p>
        </p:txBody>
      </p:sp>
      <p:pic>
        <p:nvPicPr>
          <p:cNvPr id="109" name="图片 45"/>
          <p:cNvPicPr>
            <a:picLocks noChangeAspect="1"/>
          </p:cNvPicPr>
          <p:nvPr/>
        </p:nvPicPr>
        <p:blipFill>
          <a:blip r:embed="rId1">
            <a:clrChange>
              <a:clrFrom>
                <a:srgbClr val="E0E0D0">
                  <a:alpha val="100000"/>
                </a:srgbClr>
              </a:clrFrom>
              <a:clrTo>
                <a:srgbClr val="E0E0D0">
                  <a:alpha val="100000"/>
                  <a:alpha val="0"/>
                </a:srgbClr>
              </a:clrTo>
            </a:clrChange>
            <a:lum bright="6000" contrast="18000"/>
          </a:blip>
          <a:srcRect l="7231" t="9535" r="2332" b="18920"/>
          <a:stretch>
            <a:fillRect/>
          </a:stretch>
        </p:blipFill>
        <p:spPr>
          <a:xfrm>
            <a:off x="46990" y="1124585"/>
            <a:ext cx="5869729" cy="3420000"/>
          </a:xfrm>
          <a:prstGeom prst="rect">
            <a:avLst/>
          </a:prstGeom>
          <a:noFill/>
          <a:ln w="9525">
            <a:noFill/>
          </a:ln>
        </p:spPr>
      </p:pic>
      <p:pic>
        <p:nvPicPr>
          <p:cNvPr id="110" name="图片 46"/>
          <p:cNvPicPr>
            <a:picLocks noChangeAspect="1"/>
          </p:cNvPicPr>
          <p:nvPr/>
        </p:nvPicPr>
        <p:blipFill>
          <a:blip r:embed="rId2">
            <a:clrChange>
              <a:clrFrom>
                <a:srgbClr val="E0E0D0">
                  <a:alpha val="100000"/>
                </a:srgbClr>
              </a:clrFrom>
              <a:clrTo>
                <a:srgbClr val="E0E0D0">
                  <a:alpha val="100000"/>
                  <a:alpha val="0"/>
                </a:srgbClr>
              </a:clrTo>
            </a:clrChange>
            <a:lum bright="6000" contrast="18000"/>
          </a:blip>
          <a:srcRect l="2464" r="4812" b="18763"/>
          <a:stretch>
            <a:fillRect/>
          </a:stretch>
        </p:blipFill>
        <p:spPr>
          <a:xfrm>
            <a:off x="6311900" y="1124585"/>
            <a:ext cx="5881569" cy="3420000"/>
          </a:xfrm>
          <a:prstGeom prst="rect">
            <a:avLst/>
          </a:prstGeom>
          <a:noFill/>
          <a:ln w="9525">
            <a:noFill/>
          </a:ln>
        </p:spPr>
      </p:pic>
      <p:sp>
        <p:nvSpPr>
          <p:cNvPr id="5" name="文本框 4"/>
          <p:cNvSpPr txBox="1"/>
          <p:nvPr/>
        </p:nvSpPr>
        <p:spPr>
          <a:xfrm>
            <a:off x="733425" y="4603115"/>
            <a:ext cx="3922395" cy="368300"/>
          </a:xfrm>
          <a:prstGeom prst="rect">
            <a:avLst/>
          </a:prstGeom>
          <a:noFill/>
        </p:spPr>
        <p:txBody>
          <a:bodyPr wrap="square" rtlCol="0">
            <a:spAutoFit/>
          </a:bodyPr>
          <a:p>
            <a:r>
              <a:rPr lang="zh-CN" altLang="en-US"/>
              <a:t>图5-153 无天然气泄漏时的仿真结果</a:t>
            </a:r>
            <a:endParaRPr lang="zh-CN" altLang="en-US"/>
          </a:p>
        </p:txBody>
      </p:sp>
      <p:sp>
        <p:nvSpPr>
          <p:cNvPr id="7" name="文本框 6"/>
          <p:cNvSpPr txBox="1"/>
          <p:nvPr/>
        </p:nvSpPr>
        <p:spPr>
          <a:xfrm>
            <a:off x="7103745" y="4725035"/>
            <a:ext cx="3922395" cy="368300"/>
          </a:xfrm>
          <a:prstGeom prst="rect">
            <a:avLst/>
          </a:prstGeom>
          <a:noFill/>
        </p:spPr>
        <p:txBody>
          <a:bodyPr wrap="square" rtlCol="0">
            <a:spAutoFit/>
          </a:bodyPr>
          <a:p>
            <a:r>
              <a:rPr lang="zh-CN" altLang="en-US"/>
              <a:t>图5-15</a:t>
            </a:r>
            <a:r>
              <a:rPr lang="en-US" altLang="zh-CN"/>
              <a:t>4</a:t>
            </a:r>
            <a:r>
              <a:rPr lang="zh-CN" altLang="en-US"/>
              <a:t> 有天然气泄漏时的仿真结果</a:t>
            </a:r>
            <a:endParaRPr lang="zh-CN" altLang="en-US"/>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7658100" cy="698500"/>
          </a:xfrm>
        </p:spPr>
        <p:txBody>
          <a:bodyPr/>
          <a:lstStyle/>
          <a:p>
            <a:r>
              <a:rPr lang="zh-CN" altLang="en-US" sz="4400">
                <a:sym typeface="+mn-ea"/>
              </a:rPr>
              <a:t>思考与练习</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980440"/>
            <a:ext cx="12211685" cy="230695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思考与练习</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altLang="en-US" sz="2400">
                <a:latin typeface="+mj-ea"/>
                <a:ea typeface="+mj-ea"/>
                <a:cs typeface="+mj-ea"/>
                <a:sym typeface="+mn-ea"/>
              </a:rPr>
              <a:t>（</a:t>
            </a:r>
            <a:r>
              <a:rPr sz="2400">
                <a:latin typeface="+mj-ea"/>
                <a:ea typeface="+mj-ea"/>
                <a:cs typeface="+mj-ea"/>
                <a:sym typeface="+mn-ea"/>
              </a:rPr>
              <a:t>1</a:t>
            </a:r>
            <a:r>
              <a:rPr lang="zh-CN" sz="2400">
                <a:latin typeface="+mj-ea"/>
                <a:ea typeface="+mj-ea"/>
                <a:cs typeface="+mj-ea"/>
                <a:sym typeface="+mn-ea"/>
              </a:rPr>
              <a:t>）</a:t>
            </a:r>
            <a:r>
              <a:rPr sz="2400">
                <a:latin typeface="+mj-ea"/>
                <a:ea typeface="+mj-ea"/>
                <a:cs typeface="+mj-ea"/>
                <a:sym typeface="+mn-ea"/>
              </a:rPr>
              <a:t>A</a:t>
            </a:r>
            <a:r>
              <a:rPr lang="en-US" sz="2400">
                <a:latin typeface="+mj-ea"/>
                <a:ea typeface="+mj-ea"/>
                <a:cs typeface="+mj-ea"/>
                <a:sym typeface="+mn-ea"/>
              </a:rPr>
              <a:t>/</a:t>
            </a:r>
            <a:r>
              <a:rPr sz="2400">
                <a:latin typeface="+mj-ea"/>
                <a:ea typeface="+mj-ea"/>
                <a:cs typeface="+mj-ea"/>
                <a:sym typeface="+mn-ea"/>
              </a:rPr>
              <a:t>D转换与D</a:t>
            </a:r>
            <a:r>
              <a:rPr lang="en-US" sz="2400">
                <a:latin typeface="+mj-ea"/>
                <a:ea typeface="+mj-ea"/>
                <a:cs typeface="+mj-ea"/>
                <a:sym typeface="+mn-ea"/>
              </a:rPr>
              <a:t>/</a:t>
            </a:r>
            <a:r>
              <a:rPr sz="2400">
                <a:latin typeface="+mj-ea"/>
                <a:ea typeface="+mj-ea"/>
                <a:cs typeface="+mj-ea"/>
                <a:sym typeface="+mn-ea"/>
              </a:rPr>
              <a:t>A转换在 Visual designer 可视化设计系统时如何进行？</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2</a:t>
            </a:r>
            <a:r>
              <a:rPr lang="zh-CN" sz="2400">
                <a:latin typeface="+mj-ea"/>
                <a:ea typeface="+mj-ea"/>
                <a:cs typeface="+mj-ea"/>
                <a:sym typeface="+mn-ea"/>
              </a:rPr>
              <a:t>）</a:t>
            </a:r>
            <a:r>
              <a:rPr sz="2400">
                <a:latin typeface="+mj-ea"/>
                <a:ea typeface="+mj-ea"/>
                <a:cs typeface="+mj-ea"/>
                <a:sym typeface="+mn-ea"/>
              </a:rPr>
              <a:t>Visual designer 可视化程序设计中如何定义端口？</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3</a:t>
            </a:r>
            <a:r>
              <a:rPr lang="zh-CN" sz="2400">
                <a:latin typeface="+mj-ea"/>
                <a:ea typeface="+mj-ea"/>
                <a:cs typeface="+mj-ea"/>
                <a:sym typeface="+mn-ea"/>
              </a:rPr>
              <a:t>）</a:t>
            </a:r>
            <a:r>
              <a:rPr sz="2400">
                <a:latin typeface="+mj-ea"/>
                <a:ea typeface="+mj-ea"/>
                <a:cs typeface="+mj-ea"/>
                <a:sym typeface="+mn-ea"/>
              </a:rPr>
              <a:t>使用Visual designer新建工程</a:t>
            </a:r>
            <a:r>
              <a:rPr lang="zh-CN" sz="2400">
                <a:latin typeface="+mj-ea"/>
                <a:ea typeface="+mj-ea"/>
                <a:cs typeface="+mj-ea"/>
                <a:sym typeface="+mn-ea"/>
              </a:rPr>
              <a:t>练习</a:t>
            </a:r>
            <a:r>
              <a:rPr sz="2400">
                <a:latin typeface="+mj-ea"/>
                <a:ea typeface="+mj-ea"/>
                <a:cs typeface="+mj-ea"/>
                <a:sym typeface="+mn-ea"/>
              </a:rPr>
              <a:t>本章所有实例并进行仿真。</a:t>
            </a:r>
            <a:endParaRPr sz="2400">
              <a:latin typeface="+mj-ea"/>
              <a:ea typeface="+mj-ea"/>
              <a:cs typeface="+mj-ea"/>
              <a:sym typeface="+mn-ea"/>
            </a:endParaRPr>
          </a:p>
        </p:txBody>
      </p:sp>
      <p:pic>
        <p:nvPicPr>
          <p:cNvPr id="5" name="图片 4" descr="31393935333435333b31393936363136303bcbbcbfbc"/>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9380" y="1052195"/>
            <a:ext cx="576000" cy="576000"/>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
          <p:cNvSpPr>
            <a:spLocks noChangeArrowheads="1"/>
          </p:cNvSpPr>
          <p:nvPr>
            <p:custDataLst>
              <p:tags r:id="rId1"/>
            </p:custDataLst>
          </p:nvPr>
        </p:nvSpPr>
        <p:spPr bwMode="auto">
          <a:xfrm>
            <a:off x="4152900" y="1930400"/>
            <a:ext cx="3848100" cy="13985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sz="8000" dirty="0">
                <a:solidFill>
                  <a:srgbClr val="FFFFFF"/>
                </a:solidFill>
              </a:rPr>
              <a:t>THANKS</a:t>
            </a:r>
            <a:endParaRPr lang="zh-CN" altLang="en-US" sz="8000" dirty="0">
              <a:solidFill>
                <a:srgbClr val="FFFFFF"/>
              </a:solidFill>
            </a:endParaRPr>
          </a:p>
        </p:txBody>
      </p:sp>
      <p:cxnSp>
        <p:nvCxnSpPr>
          <p:cNvPr id="3" name="直接连接符 6"/>
          <p:cNvCxnSpPr>
            <a:cxnSpLocks noChangeShapeType="1"/>
          </p:cNvCxnSpPr>
          <p:nvPr>
            <p:custDataLst>
              <p:tags r:id="rId2"/>
            </p:custDataLst>
          </p:nvPr>
        </p:nvCxnSpPr>
        <p:spPr bwMode="auto">
          <a:xfrm>
            <a:off x="4152900" y="3352800"/>
            <a:ext cx="3848100" cy="0"/>
          </a:xfrm>
          <a:prstGeom prst="line">
            <a:avLst/>
          </a:prstGeom>
          <a:noFill/>
          <a:ln w="12700">
            <a:solidFill>
              <a:schemeClr val="accent1">
                <a:lumMod val="60000"/>
                <a:lumOff val="40000"/>
              </a:schemeClr>
            </a:solidFill>
            <a:round/>
          </a:ln>
          <a:extLst>
            <a:ext uri="{909E8E84-426E-40DD-AFC4-6F175D3DCCD1}">
              <a14:hiddenFill xmlns:a14="http://schemas.microsoft.com/office/drawing/2010/main">
                <a:noFill/>
              </a14:hiddenFill>
            </a:ext>
          </a:extLst>
        </p:spPr>
      </p:cxnSp>
      <p:cxnSp>
        <p:nvCxnSpPr>
          <p:cNvPr id="4" name="直接连接符 8"/>
          <p:cNvCxnSpPr>
            <a:cxnSpLocks noChangeShapeType="1"/>
          </p:cNvCxnSpPr>
          <p:nvPr>
            <p:custDataLst>
              <p:tags r:id="rId3"/>
            </p:custDataLst>
          </p:nvPr>
        </p:nvCxnSpPr>
        <p:spPr bwMode="auto">
          <a:xfrm>
            <a:off x="2930526" y="5346700"/>
            <a:ext cx="6696075" cy="0"/>
          </a:xfrm>
          <a:prstGeom prst="line">
            <a:avLst/>
          </a:prstGeom>
          <a:noFill/>
          <a:ln w="12700">
            <a:solidFill>
              <a:schemeClr val="accent1">
                <a:lumMod val="40000"/>
                <a:lumOff val="60000"/>
              </a:schemeClr>
            </a:solidFill>
            <a:round/>
          </a:ln>
          <a:extLst>
            <a:ext uri="{909E8E84-426E-40DD-AFC4-6F175D3DCCD1}">
              <a14:hiddenFill xmlns:a14="http://schemas.microsoft.com/office/drawing/2010/main">
                <a:noFill/>
              </a14:hiddenFill>
            </a:ext>
          </a:extLst>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sp>
        <p:nvSpPr>
          <p:cNvPr id="23" name="矩形 22"/>
          <p:cNvSpPr/>
          <p:nvPr/>
        </p:nvSpPr>
        <p:spPr>
          <a:xfrm>
            <a:off x="0" y="958850"/>
            <a:ext cx="12211685" cy="286131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可视化程序设计</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1.主程序设计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主程序结构流程图</a:t>
            </a:r>
            <a:r>
              <a:rPr sz="2400">
                <a:latin typeface="+mj-ea"/>
                <a:ea typeface="+mj-ea"/>
                <a:cs typeface="+mj-ea"/>
                <a:sym typeface="+mn-ea"/>
              </a:rPr>
              <a:t>如图5-7 </a:t>
            </a:r>
            <a:r>
              <a:rPr lang="zh-CN" sz="2400">
                <a:latin typeface="+mj-ea"/>
                <a:ea typeface="+mj-ea"/>
                <a:cs typeface="+mj-ea"/>
                <a:sym typeface="+mn-ea"/>
              </a:rPr>
              <a:t>所示。主程序可视化流程图如</a:t>
            </a:r>
            <a:r>
              <a:rPr sz="2400">
                <a:latin typeface="+mj-ea"/>
                <a:ea typeface="+mj-ea"/>
                <a:cs typeface="+mj-ea"/>
                <a:sym typeface="+mn-ea"/>
              </a:rPr>
              <a:t>图5-8 所示</a:t>
            </a:r>
            <a:r>
              <a:rPr lang="zh-CN" sz="2400">
                <a:latin typeface="+mj-ea"/>
                <a:ea typeface="+mj-ea"/>
                <a:cs typeface="+mj-ea"/>
                <a:sym typeface="+mn-ea"/>
              </a:rPr>
              <a:t>。</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LOOP程序结构流程图和可视化流程图</a:t>
            </a:r>
            <a:r>
              <a:rPr lang="zh-CN" sz="2400">
                <a:latin typeface="+mj-ea"/>
                <a:ea typeface="+mj-ea"/>
                <a:cs typeface="+mj-ea"/>
                <a:sym typeface="+mn-ea"/>
              </a:rPr>
              <a:t>如图5-9 所示。</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endParaRPr lang="zh-CN" sz="2400">
              <a:latin typeface="+mj-ea"/>
              <a:ea typeface="+mj-ea"/>
              <a:cs typeface="+mj-ea"/>
              <a:sym typeface="+mn-ea"/>
            </a:endParaRPr>
          </a:p>
        </p:txBody>
      </p:sp>
      <p:pic>
        <p:nvPicPr>
          <p:cNvPr id="4" name="图片 3" descr="343638353633323b343638353930383bb5e7c4d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9380" y="1052195"/>
            <a:ext cx="576000" cy="576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graphicFrame>
        <p:nvGraphicFramePr>
          <p:cNvPr id="4" name="对象 -2147482620"/>
          <p:cNvGraphicFramePr>
            <a:graphicFrameLocks noChangeAspect="1"/>
          </p:cNvGraphicFramePr>
          <p:nvPr/>
        </p:nvGraphicFramePr>
        <p:xfrm>
          <a:off x="194945" y="980440"/>
          <a:ext cx="1814830" cy="5463540"/>
        </p:xfrm>
        <a:graphic>
          <a:graphicData uri="http://schemas.openxmlformats.org/presentationml/2006/ole">
            <mc:AlternateContent xmlns:mc="http://schemas.openxmlformats.org/markup-compatibility/2006">
              <mc:Choice xmlns:v="urn:schemas-microsoft-com:vml" Requires="v">
                <p:oleObj spid="_x0000_s3076" name="" r:id="rId1" imgW="4787900" imgH="6807200" progId="Visio.Drawing.11">
                  <p:embed/>
                </p:oleObj>
              </mc:Choice>
              <mc:Fallback>
                <p:oleObj name="" r:id="rId1" imgW="4787900" imgH="6807200" progId="Visio.Drawing.11">
                  <p:embed/>
                  <p:pic>
                    <p:nvPicPr>
                      <p:cNvPr id="0" name="图片 3075"/>
                      <p:cNvPicPr/>
                      <p:nvPr/>
                    </p:nvPicPr>
                    <p:blipFill>
                      <a:blip r:embed="rId2"/>
                      <a:srcRect l="26533" r="24097"/>
                      <a:stretch>
                        <a:fillRect/>
                      </a:stretch>
                    </p:blipFill>
                    <p:spPr>
                      <a:xfrm>
                        <a:off x="194945" y="980440"/>
                        <a:ext cx="1814830" cy="5463540"/>
                      </a:xfrm>
                      <a:prstGeom prst="rect">
                        <a:avLst/>
                      </a:prstGeom>
                      <a:noFill/>
                      <a:ln w="38100">
                        <a:noFill/>
                        <a:miter/>
                      </a:ln>
                    </p:spPr>
                  </p:pic>
                </p:oleObj>
              </mc:Fallback>
            </mc:AlternateContent>
          </a:graphicData>
        </a:graphic>
      </p:graphicFrame>
      <p:pic>
        <p:nvPicPr>
          <p:cNvPr id="15" name="图片 14"/>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3648075" y="980440"/>
            <a:ext cx="2812415" cy="5558155"/>
          </a:xfrm>
          <a:prstGeom prst="rect">
            <a:avLst/>
          </a:prstGeom>
          <a:noFill/>
          <a:ln w="9525">
            <a:noFill/>
          </a:ln>
        </p:spPr>
      </p:pic>
      <p:sp>
        <p:nvSpPr>
          <p:cNvPr id="5" name="文本框 4"/>
          <p:cNvSpPr txBox="1"/>
          <p:nvPr/>
        </p:nvSpPr>
        <p:spPr>
          <a:xfrm>
            <a:off x="0" y="6492875"/>
            <a:ext cx="3206115" cy="368300"/>
          </a:xfrm>
          <a:prstGeom prst="rect">
            <a:avLst/>
          </a:prstGeom>
          <a:noFill/>
        </p:spPr>
        <p:txBody>
          <a:bodyPr wrap="square" rtlCol="0">
            <a:spAutoFit/>
          </a:bodyPr>
          <a:p>
            <a:r>
              <a:rPr lang="zh-CN" altLang="en-US"/>
              <a:t>图5-7 SETUP程序结构流程图</a:t>
            </a:r>
            <a:endParaRPr lang="zh-CN" altLang="en-US"/>
          </a:p>
        </p:txBody>
      </p:sp>
      <p:sp>
        <p:nvSpPr>
          <p:cNvPr id="7" name="文本框 6"/>
          <p:cNvSpPr txBox="1"/>
          <p:nvPr/>
        </p:nvSpPr>
        <p:spPr>
          <a:xfrm>
            <a:off x="3340100" y="6525260"/>
            <a:ext cx="3348355" cy="368300"/>
          </a:xfrm>
          <a:prstGeom prst="rect">
            <a:avLst/>
          </a:prstGeom>
          <a:noFill/>
        </p:spPr>
        <p:txBody>
          <a:bodyPr wrap="square" rtlCol="0">
            <a:spAutoFit/>
          </a:bodyPr>
          <a:p>
            <a:r>
              <a:rPr lang="zh-CN" altLang="en-US"/>
              <a:t>图5-8 SETUP程序可视化设计</a:t>
            </a:r>
            <a:endParaRPr lang="zh-CN" altLang="en-US"/>
          </a:p>
        </p:txBody>
      </p:sp>
      <p:graphicFrame>
        <p:nvGraphicFramePr>
          <p:cNvPr id="8" name="对象 -2147482619"/>
          <p:cNvGraphicFramePr>
            <a:graphicFrameLocks noChangeAspect="1"/>
          </p:cNvGraphicFramePr>
          <p:nvPr/>
        </p:nvGraphicFramePr>
        <p:xfrm>
          <a:off x="7968615" y="937260"/>
          <a:ext cx="1515110" cy="5555615"/>
        </p:xfrm>
        <a:graphic>
          <a:graphicData uri="http://schemas.openxmlformats.org/presentationml/2006/ole">
            <mc:AlternateContent xmlns:mc="http://schemas.openxmlformats.org/markup-compatibility/2006">
              <mc:Choice xmlns:v="urn:schemas-microsoft-com:vml" Requires="v">
                <p:oleObj spid="_x0000_s9" name="" r:id="rId4" imgW="1282700" imgH="5791200" progId="Visio.Drawing.11">
                  <p:embed/>
                </p:oleObj>
              </mc:Choice>
              <mc:Fallback>
                <p:oleObj name="" r:id="rId4" imgW="1282700" imgH="5791200" progId="Visio.Drawing.11">
                  <p:embed/>
                  <p:pic>
                    <p:nvPicPr>
                      <p:cNvPr id="0" name="图片 7"/>
                      <p:cNvPicPr/>
                      <p:nvPr/>
                    </p:nvPicPr>
                    <p:blipFill>
                      <a:blip r:embed="rId5"/>
                      <a:stretch>
                        <a:fillRect/>
                      </a:stretch>
                    </p:blipFill>
                    <p:spPr>
                      <a:xfrm>
                        <a:off x="7968615" y="937260"/>
                        <a:ext cx="1515110" cy="5555615"/>
                      </a:xfrm>
                      <a:prstGeom prst="rect">
                        <a:avLst/>
                      </a:prstGeom>
                      <a:noFill/>
                      <a:ln w="38100">
                        <a:noFill/>
                        <a:miter/>
                      </a:ln>
                    </p:spPr>
                  </p:pic>
                </p:oleObj>
              </mc:Fallback>
            </mc:AlternateContent>
          </a:graphicData>
        </a:graphic>
      </p:graphicFrame>
      <p:pic>
        <p:nvPicPr>
          <p:cNvPr id="16" name="图片 16"/>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9912350" y="1131570"/>
            <a:ext cx="1848485" cy="5361305"/>
          </a:xfrm>
          <a:prstGeom prst="rect">
            <a:avLst/>
          </a:prstGeom>
          <a:noFill/>
          <a:ln w="9525">
            <a:noFill/>
          </a:ln>
        </p:spPr>
      </p:pic>
      <p:sp>
        <p:nvSpPr>
          <p:cNvPr id="10" name="文本框 9"/>
          <p:cNvSpPr txBox="1"/>
          <p:nvPr/>
        </p:nvSpPr>
        <p:spPr>
          <a:xfrm>
            <a:off x="8184515" y="6492875"/>
            <a:ext cx="3206115" cy="368300"/>
          </a:xfrm>
          <a:prstGeom prst="rect">
            <a:avLst/>
          </a:prstGeom>
          <a:noFill/>
        </p:spPr>
        <p:txBody>
          <a:bodyPr wrap="square" rtlCol="0">
            <a:spAutoFit/>
          </a:bodyPr>
          <a:p>
            <a:r>
              <a:rPr lang="zh-CN" altLang="en-US"/>
              <a:t>图5-9 LOOP程序可视化设计</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1"/>
          </p:nvPr>
        </p:nvSpPr>
        <p:spPr>
          <a:xfrm>
            <a:off x="4943996" y="116359"/>
            <a:ext cx="2232248" cy="503237"/>
          </a:xfrm>
        </p:spPr>
        <p:txBody>
          <a:bodyPr/>
          <a:p>
            <a:r>
              <a:rPr lang="en-US" altLang="zh-CN"/>
              <a:t>5.1</a:t>
            </a:r>
            <a:endParaRPr lang="en-US" altLang="zh-CN"/>
          </a:p>
        </p:txBody>
      </p:sp>
      <p:sp>
        <p:nvSpPr>
          <p:cNvPr id="3" name="文本占位符 2"/>
          <p:cNvSpPr>
            <a:spLocks noGrp="1"/>
          </p:cNvSpPr>
          <p:nvPr>
            <p:ph type="body" sz="quarter" idx="12"/>
          </p:nvPr>
        </p:nvSpPr>
        <p:spPr>
          <a:xfrm>
            <a:off x="4943996" y="880961"/>
            <a:ext cx="2232248" cy="503237"/>
          </a:xfrm>
        </p:spPr>
        <p:txBody>
          <a:bodyPr/>
          <a:p>
            <a:r>
              <a:rPr lang="en-US" altLang="zh-CN"/>
              <a:t>5.2</a:t>
            </a:r>
            <a:endParaRPr lang="en-US" altLang="zh-CN"/>
          </a:p>
          <a:p>
            <a:endParaRPr lang="zh-CN" altLang="en-US"/>
          </a:p>
        </p:txBody>
      </p:sp>
      <p:sp>
        <p:nvSpPr>
          <p:cNvPr id="4" name="文本占位符 3"/>
          <p:cNvSpPr>
            <a:spLocks noGrp="1"/>
          </p:cNvSpPr>
          <p:nvPr>
            <p:ph type="body" sz="quarter" idx="13"/>
          </p:nvPr>
        </p:nvSpPr>
        <p:spPr>
          <a:xfrm>
            <a:off x="4943996" y="1645563"/>
            <a:ext cx="2232248" cy="503237"/>
          </a:xfrm>
        </p:spPr>
        <p:txBody>
          <a:bodyPr/>
          <a:p>
            <a:r>
              <a:rPr lang="en-US" altLang="zh-CN"/>
              <a:t>5.3</a:t>
            </a:r>
            <a:endParaRPr lang="en-US" altLang="zh-CN"/>
          </a:p>
          <a:p>
            <a:endParaRPr lang="zh-CN" altLang="en-US"/>
          </a:p>
        </p:txBody>
      </p:sp>
      <p:sp>
        <p:nvSpPr>
          <p:cNvPr id="5" name="文本占位符 4"/>
          <p:cNvSpPr>
            <a:spLocks noGrp="1"/>
          </p:cNvSpPr>
          <p:nvPr>
            <p:ph type="body" sz="quarter" idx="14"/>
          </p:nvPr>
        </p:nvSpPr>
        <p:spPr>
          <a:xfrm>
            <a:off x="4943996" y="2410165"/>
            <a:ext cx="2232248" cy="503237"/>
          </a:xfrm>
        </p:spPr>
        <p:txBody>
          <a:bodyPr/>
          <a:p>
            <a:r>
              <a:rPr lang="en-US" altLang="zh-CN">
                <a:sym typeface="+mn-ea"/>
              </a:rPr>
              <a:t>5.4</a:t>
            </a:r>
            <a:endParaRPr lang="zh-CN" altLang="en-US"/>
          </a:p>
        </p:txBody>
      </p:sp>
      <p:sp>
        <p:nvSpPr>
          <p:cNvPr id="8" name="文本占位符 7"/>
          <p:cNvSpPr>
            <a:spLocks noGrp="1"/>
          </p:cNvSpPr>
          <p:nvPr>
            <p:ph type="body" sz="quarter" idx="17"/>
          </p:nvPr>
        </p:nvSpPr>
        <p:spPr>
          <a:xfrm>
            <a:off x="7176135" y="116205"/>
            <a:ext cx="4840605" cy="502920"/>
          </a:xfrm>
        </p:spPr>
        <p:txBody>
          <a:bodyPr/>
          <a:p>
            <a:r>
              <a:rPr lang="zh-CN" altLang="en-US"/>
              <a:t>数控直流稳流电源电路</a:t>
            </a:r>
            <a:endParaRPr lang="zh-CN" altLang="en-US"/>
          </a:p>
        </p:txBody>
      </p:sp>
      <p:sp>
        <p:nvSpPr>
          <p:cNvPr id="9" name="文本占位符 8"/>
          <p:cNvSpPr>
            <a:spLocks noGrp="1"/>
          </p:cNvSpPr>
          <p:nvPr>
            <p:ph type="body" sz="quarter" idx="18"/>
          </p:nvPr>
        </p:nvSpPr>
        <p:spPr>
          <a:xfrm>
            <a:off x="7176135" y="880745"/>
            <a:ext cx="5048885" cy="502920"/>
          </a:xfrm>
        </p:spPr>
        <p:txBody>
          <a:bodyPr/>
          <a:p>
            <a:r>
              <a:rPr lang="zh-CN" altLang="en-US"/>
              <a:t>温室环境测量电路</a:t>
            </a:r>
            <a:endParaRPr lang="zh-CN" altLang="en-US"/>
          </a:p>
        </p:txBody>
      </p:sp>
      <p:sp>
        <p:nvSpPr>
          <p:cNvPr id="10" name="文本占位符 9"/>
          <p:cNvSpPr>
            <a:spLocks noGrp="1"/>
          </p:cNvSpPr>
          <p:nvPr>
            <p:ph type="body" sz="quarter" idx="19"/>
          </p:nvPr>
        </p:nvSpPr>
        <p:spPr>
          <a:xfrm>
            <a:off x="7176244" y="1642302"/>
            <a:ext cx="3168352" cy="503237"/>
          </a:xfrm>
        </p:spPr>
        <p:txBody>
          <a:bodyPr/>
          <a:p>
            <a:r>
              <a:rPr lang="zh-CN" altLang="en-US"/>
              <a:t>电阻测量</a:t>
            </a:r>
            <a:endParaRPr lang="zh-CN" altLang="en-US"/>
          </a:p>
        </p:txBody>
      </p:sp>
      <p:sp>
        <p:nvSpPr>
          <p:cNvPr id="11" name="文本占位符 10"/>
          <p:cNvSpPr>
            <a:spLocks noGrp="1"/>
          </p:cNvSpPr>
          <p:nvPr>
            <p:ph type="body" sz="quarter" idx="20"/>
          </p:nvPr>
        </p:nvSpPr>
        <p:spPr>
          <a:xfrm>
            <a:off x="7176244" y="2410396"/>
            <a:ext cx="3168352" cy="503237"/>
          </a:xfrm>
        </p:spPr>
        <p:txBody>
          <a:bodyPr/>
          <a:p>
            <a:r>
              <a:rPr lang="zh-CN" altLang="en-US"/>
              <a:t>步进电机</a:t>
            </a:r>
            <a:endParaRPr lang="zh-CN" altLang="en-US"/>
          </a:p>
        </p:txBody>
      </p:sp>
      <p:sp>
        <p:nvSpPr>
          <p:cNvPr id="6" name="文本占位符 4"/>
          <p:cNvSpPr>
            <a:spLocks noGrp="1"/>
          </p:cNvSpPr>
          <p:nvPr/>
        </p:nvSpPr>
        <p:spPr>
          <a:xfrm>
            <a:off x="4944631" y="3174705"/>
            <a:ext cx="2232248" cy="5032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baseline="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ym typeface="+mn-ea"/>
              </a:rPr>
              <a:t>5.5</a:t>
            </a:r>
            <a:endParaRPr lang="zh-CN" altLang="en-US"/>
          </a:p>
        </p:txBody>
      </p:sp>
      <p:sp>
        <p:nvSpPr>
          <p:cNvPr id="7" name="文本占位符 10"/>
          <p:cNvSpPr>
            <a:spLocks noGrp="1"/>
          </p:cNvSpPr>
          <p:nvPr/>
        </p:nvSpPr>
        <p:spPr>
          <a:xfrm>
            <a:off x="7176879" y="3174936"/>
            <a:ext cx="3168352" cy="5032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baseline="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信号发生器</a:t>
            </a:r>
            <a:endParaRPr lang="zh-CN" altLang="en-US"/>
          </a:p>
        </p:txBody>
      </p:sp>
      <p:sp>
        <p:nvSpPr>
          <p:cNvPr id="55" name="文本占位符 2"/>
          <p:cNvSpPr>
            <a:spLocks noGrp="1"/>
          </p:cNvSpPr>
          <p:nvPr/>
        </p:nvSpPr>
        <p:spPr>
          <a:xfrm>
            <a:off x="4943996" y="3932771"/>
            <a:ext cx="2232248" cy="5032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baseline="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5.6</a:t>
            </a:r>
            <a:endParaRPr lang="en-US" altLang="zh-CN"/>
          </a:p>
          <a:p>
            <a:endParaRPr lang="zh-CN" altLang="en-US"/>
          </a:p>
        </p:txBody>
      </p:sp>
      <p:sp>
        <p:nvSpPr>
          <p:cNvPr id="56" name="文本占位符 3"/>
          <p:cNvSpPr>
            <a:spLocks noGrp="1"/>
          </p:cNvSpPr>
          <p:nvPr/>
        </p:nvSpPr>
        <p:spPr>
          <a:xfrm>
            <a:off x="4943996" y="4697373"/>
            <a:ext cx="2232248" cy="5032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baseline="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5.7</a:t>
            </a:r>
            <a:endParaRPr lang="zh-CN" altLang="en-US"/>
          </a:p>
        </p:txBody>
      </p:sp>
      <p:sp>
        <p:nvSpPr>
          <p:cNvPr id="57" name="文本占位符 4"/>
          <p:cNvSpPr>
            <a:spLocks noGrp="1"/>
          </p:cNvSpPr>
          <p:nvPr/>
        </p:nvSpPr>
        <p:spPr>
          <a:xfrm>
            <a:off x="4943996" y="5461975"/>
            <a:ext cx="2232248" cy="5032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baseline="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ym typeface="+mn-ea"/>
              </a:rPr>
              <a:t>5.8</a:t>
            </a:r>
            <a:endParaRPr lang="zh-CN" altLang="en-US"/>
          </a:p>
        </p:txBody>
      </p:sp>
      <p:sp>
        <p:nvSpPr>
          <p:cNvPr id="58" name="文本占位符 8"/>
          <p:cNvSpPr>
            <a:spLocks noGrp="1"/>
          </p:cNvSpPr>
          <p:nvPr/>
        </p:nvSpPr>
        <p:spPr>
          <a:xfrm>
            <a:off x="7176135" y="3932555"/>
            <a:ext cx="5048885" cy="50292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baseline="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智能窗帘</a:t>
            </a:r>
            <a:endParaRPr lang="zh-CN" altLang="en-US"/>
          </a:p>
        </p:txBody>
      </p:sp>
      <p:sp>
        <p:nvSpPr>
          <p:cNvPr id="59" name="文本占位符 9"/>
          <p:cNvSpPr>
            <a:spLocks noGrp="1"/>
          </p:cNvSpPr>
          <p:nvPr/>
        </p:nvSpPr>
        <p:spPr>
          <a:xfrm>
            <a:off x="7176244" y="4694112"/>
            <a:ext cx="3168352" cy="5032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baseline="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新型交通灯</a:t>
            </a:r>
            <a:endParaRPr lang="zh-CN" altLang="en-US"/>
          </a:p>
        </p:txBody>
      </p:sp>
      <p:sp>
        <p:nvSpPr>
          <p:cNvPr id="60" name="文本占位符 10"/>
          <p:cNvSpPr>
            <a:spLocks noGrp="1"/>
          </p:cNvSpPr>
          <p:nvPr/>
        </p:nvSpPr>
        <p:spPr>
          <a:xfrm>
            <a:off x="7176244" y="5462206"/>
            <a:ext cx="3168352" cy="5032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baseline="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数控稳压电源</a:t>
            </a:r>
            <a:endParaRPr lang="zh-CN" altLang="en-US"/>
          </a:p>
        </p:txBody>
      </p:sp>
      <p:sp>
        <p:nvSpPr>
          <p:cNvPr id="61" name="文本占位符 4"/>
          <p:cNvSpPr>
            <a:spLocks noGrp="1"/>
          </p:cNvSpPr>
          <p:nvPr/>
        </p:nvSpPr>
        <p:spPr>
          <a:xfrm>
            <a:off x="4944631" y="6226515"/>
            <a:ext cx="2232248" cy="50323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baseline="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sym typeface="+mn-ea"/>
              </a:rPr>
              <a:t>5.9</a:t>
            </a:r>
            <a:endParaRPr lang="zh-CN" altLang="en-US"/>
          </a:p>
        </p:txBody>
      </p:sp>
      <p:sp>
        <p:nvSpPr>
          <p:cNvPr id="62" name="文本占位符 10"/>
          <p:cNvSpPr>
            <a:spLocks noGrp="1"/>
          </p:cNvSpPr>
          <p:nvPr/>
        </p:nvSpPr>
        <p:spPr>
          <a:xfrm>
            <a:off x="7176770" y="6226810"/>
            <a:ext cx="4873625" cy="50292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200" b="1" kern="1200" baseline="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室内天然气泄漏报警装置</a:t>
            </a:r>
            <a:endParaRPr lang="zh-CN" altLang="en-US"/>
          </a:p>
        </p:txBody>
      </p:sp>
      <p:cxnSp>
        <p:nvCxnSpPr>
          <p:cNvPr id="13" name="直接连接符 12"/>
          <p:cNvCxnSpPr/>
          <p:nvPr/>
        </p:nvCxnSpPr>
        <p:spPr>
          <a:xfrm flipV="1">
            <a:off x="6600190" y="1124585"/>
            <a:ext cx="433705" cy="433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6600190" y="447675"/>
            <a:ext cx="433705" cy="43307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sp>
        <p:nvSpPr>
          <p:cNvPr id="23" name="矩形 22"/>
          <p:cNvSpPr/>
          <p:nvPr/>
        </p:nvSpPr>
        <p:spPr>
          <a:xfrm>
            <a:off x="-19685" y="980440"/>
            <a:ext cx="12211685" cy="396938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en-US" altLang="zh-CN" sz="2400">
                <a:latin typeface="+mj-ea"/>
                <a:ea typeface="+mj-ea"/>
                <a:cs typeface="+mj-ea"/>
                <a:sym typeface="+mn-ea"/>
              </a:rPr>
              <a:t>1.</a:t>
            </a:r>
            <a:r>
              <a:rPr lang="zh-CN" altLang="en-US" sz="2400">
                <a:latin typeface="+mj-ea"/>
                <a:ea typeface="+mj-ea"/>
                <a:cs typeface="+mj-ea"/>
                <a:sym typeface="+mn-ea"/>
              </a:rPr>
              <a:t>主程序设计</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在主程序（</a:t>
            </a:r>
            <a:r>
              <a:rPr lang="zh-CN" sz="2400">
                <a:latin typeface="+mj-ea"/>
                <a:ea typeface="+mj-ea"/>
                <a:cs typeface="+mj-ea"/>
                <a:sym typeface="+mn-ea"/>
              </a:rPr>
              <a:t>SETUP程序</a:t>
            </a:r>
            <a:r>
              <a:rPr lang="zh-CN" sz="2400">
                <a:latin typeface="+mj-ea"/>
                <a:ea typeface="+mj-ea"/>
                <a:cs typeface="+mj-ea"/>
                <a:sym typeface="+mn-ea"/>
              </a:rPr>
              <a:t>）中，先对外部中断进行设置，设置中断方式为下降沿中断；然后对引脚进行设置，设置引脚模式为输出；最后初始化相关引脚输出为低电平，设置液晶屏背景色，设置模拟量读取为默认模式。</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在LOOP程序中，使用 Arduino Uno自带的A</a:t>
            </a:r>
            <a:r>
              <a:rPr lang="en-US" altLang="zh-CN" sz="2400">
                <a:latin typeface="+mj-ea"/>
                <a:ea typeface="+mj-ea"/>
                <a:cs typeface="+mj-ea"/>
                <a:sym typeface="+mn-ea"/>
              </a:rPr>
              <a:t>/</a:t>
            </a:r>
            <a:r>
              <a:rPr lang="zh-CN" sz="2400">
                <a:latin typeface="+mj-ea"/>
                <a:ea typeface="+mj-ea"/>
                <a:cs typeface="+mj-ea"/>
                <a:sym typeface="+mn-ea"/>
              </a:rPr>
              <a:t>D转换功能，首先设置模拟量读取引脚，单片机用AnalogRead读入模拟量电压值后自动转为一个0</a:t>
            </a:r>
            <a:r>
              <a:rPr lang="en-US" altLang="zh-CN" sz="2400">
                <a:latin typeface="+mj-ea"/>
                <a:ea typeface="+mj-ea"/>
                <a:cs typeface="+mj-ea"/>
                <a:sym typeface="+mn-ea"/>
              </a:rPr>
              <a:t>~</a:t>
            </a:r>
            <a:r>
              <a:rPr lang="zh-CN" sz="2400">
                <a:latin typeface="+mj-ea"/>
                <a:ea typeface="+mj-ea"/>
                <a:cs typeface="+mj-ea"/>
                <a:sym typeface="+mn-ea"/>
              </a:rPr>
              <a:t>1023的整数值V1，经过公式val=V1</a:t>
            </a:r>
            <a:r>
              <a:rPr lang="zh-CN" sz="2400">
                <a:latin typeface="Arial" panose="020B0604020202020204" pitchFamily="34" charset="0"/>
                <a:ea typeface="+mj-ea"/>
                <a:cs typeface="+mj-ea"/>
                <a:sym typeface="+mn-ea"/>
              </a:rPr>
              <a:t>×</a:t>
            </a:r>
            <a:r>
              <a:rPr lang="zh-CN" sz="2400">
                <a:latin typeface="+mj-ea"/>
                <a:ea typeface="+mj-ea"/>
                <a:cs typeface="+mj-ea"/>
                <a:sym typeface="+mn-ea"/>
              </a:rPr>
              <a:t>（</a:t>
            </a:r>
            <a:r>
              <a:rPr lang="zh-CN" sz="2400">
                <a:latin typeface="+mj-ea"/>
                <a:ea typeface="+mj-ea"/>
                <a:cs typeface="+mj-ea"/>
                <a:sym typeface="+mn-ea"/>
              </a:rPr>
              <a:t>5.0/1023.0）计算出该模拟量值电压值val，然后除以</a:t>
            </a:r>
            <a:r>
              <a:rPr lang="en-US" altLang="zh-CN" sz="2400">
                <a:latin typeface="+mj-ea"/>
                <a:ea typeface="+mj-ea"/>
                <a:cs typeface="+mj-ea"/>
                <a:sym typeface="+mn-ea"/>
              </a:rPr>
              <a:t>   </a:t>
            </a:r>
            <a:r>
              <a:rPr lang="zh-CN" sz="2400">
                <a:latin typeface="+mj-ea"/>
                <a:ea typeface="+mj-ea"/>
                <a:cs typeface="+mj-ea"/>
                <a:sym typeface="+mn-ea"/>
              </a:rPr>
              <a:t>即可得到输出的电流值。</a:t>
            </a:r>
            <a:endParaRPr lang="zh-CN" sz="2400">
              <a:latin typeface="+mj-ea"/>
              <a:ea typeface="+mj-ea"/>
              <a:cs typeface="+mj-ea"/>
              <a:sym typeface="+mn-ea"/>
            </a:endParaRPr>
          </a:p>
        </p:txBody>
      </p:sp>
      <p:graphicFrame>
        <p:nvGraphicFramePr>
          <p:cNvPr id="15" name="对象 -2147482621"/>
          <p:cNvGraphicFramePr>
            <a:graphicFrameLocks noChangeAspect="1"/>
          </p:cNvGraphicFramePr>
          <p:nvPr/>
        </p:nvGraphicFramePr>
        <p:xfrm>
          <a:off x="8687836" y="4437163"/>
          <a:ext cx="314799" cy="432000"/>
        </p:xfrm>
        <a:graphic>
          <a:graphicData uri="http://schemas.openxmlformats.org/presentationml/2006/ole">
            <mc:AlternateContent xmlns:mc="http://schemas.openxmlformats.org/markup-compatibility/2006">
              <mc:Choice xmlns:v="urn:schemas-microsoft-com:vml" Requires="v">
                <p:oleObj spid="_x0000_s16" name="" r:id="rId1" imgW="190500" imgH="228600" progId="Equation.3">
                  <p:embed/>
                </p:oleObj>
              </mc:Choice>
              <mc:Fallback>
                <p:oleObj name="" r:id="rId1" imgW="190500" imgH="228600" progId="Equation.3">
                  <p:embed/>
                  <p:pic>
                    <p:nvPicPr>
                      <p:cNvPr id="0" name="图片 7"/>
                      <p:cNvPicPr/>
                      <p:nvPr/>
                    </p:nvPicPr>
                    <p:blipFill>
                      <a:blip r:embed="rId2"/>
                      <a:stretch>
                        <a:fillRect/>
                      </a:stretch>
                    </p:blipFill>
                    <p:spPr>
                      <a:xfrm>
                        <a:off x="8687836" y="4437163"/>
                        <a:ext cx="314799" cy="432000"/>
                      </a:xfrm>
                      <a:prstGeom prst="rect">
                        <a:avLst/>
                      </a:prstGeom>
                      <a:noFill/>
                      <a:ln w="38100">
                        <a:noFill/>
                        <a:miter/>
                      </a:ln>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sp>
        <p:nvSpPr>
          <p:cNvPr id="23" name="矩形 22"/>
          <p:cNvSpPr/>
          <p:nvPr/>
        </p:nvSpPr>
        <p:spPr>
          <a:xfrm>
            <a:off x="-24765" y="980440"/>
            <a:ext cx="12211685" cy="396938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2.中断子程序</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1)ADD子程序设计</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en-US" altLang="zh-CN" sz="2400">
                <a:latin typeface="+mj-ea"/>
                <a:ea typeface="+mj-ea"/>
                <a:cs typeface="+mj-ea"/>
                <a:sym typeface="+mn-ea"/>
              </a:rPr>
              <a:t>ADD</a:t>
            </a:r>
            <a:r>
              <a:rPr lang="zh-CN" altLang="en-US" sz="2400">
                <a:latin typeface="+mj-ea"/>
                <a:ea typeface="+mj-ea"/>
                <a:cs typeface="+mj-ea"/>
                <a:sym typeface="+mn-ea"/>
              </a:rPr>
              <a:t>子程序结构流程图</a:t>
            </a:r>
            <a:r>
              <a:rPr lang="zh-CN" sz="2400">
                <a:latin typeface="+mj-ea"/>
                <a:ea typeface="+mj-ea"/>
                <a:cs typeface="+mj-ea"/>
                <a:sym typeface="+mn-ea"/>
              </a:rPr>
              <a:t>如图5-10 所示。</a:t>
            </a:r>
            <a:r>
              <a:rPr lang="zh-CN" sz="2400">
                <a:latin typeface="+mj-ea"/>
                <a:ea typeface="+mj-ea"/>
                <a:cs typeface="+mj-ea"/>
                <a:sym typeface="+mn-ea"/>
              </a:rPr>
              <a:t>ADD子程序可视化流程图如</a:t>
            </a:r>
            <a:r>
              <a:rPr lang="zh-CN" sz="2400">
                <a:latin typeface="+mj-ea"/>
                <a:ea typeface="+mj-ea"/>
                <a:cs typeface="+mj-ea"/>
                <a:sym typeface="+mn-ea"/>
              </a:rPr>
              <a:t>图5-11 所示。若检测到ADD按键按下，触发中断INT0，则跳转到ADD子程序。在此程序流程中，首先检测num值是否小于255，若小于</a:t>
            </a:r>
            <a:r>
              <a:rPr lang="en-US" altLang="zh-CN" sz="2400">
                <a:latin typeface="+mj-ea"/>
                <a:ea typeface="+mj-ea"/>
                <a:cs typeface="+mj-ea"/>
                <a:sym typeface="+mn-ea"/>
              </a:rPr>
              <a:t>255</a:t>
            </a:r>
            <a:r>
              <a:rPr lang="zh-CN" sz="2400">
                <a:latin typeface="+mj-ea"/>
                <a:ea typeface="+mj-ea"/>
                <a:cs typeface="+mj-ea"/>
                <a:sym typeface="+mn-ea"/>
              </a:rPr>
              <a:t>，则num值自加4，若不小于255，则不做任何操作。在</a:t>
            </a:r>
            <a:r>
              <a:rPr lang="zh-CN" sz="2400">
                <a:latin typeface="+mj-ea"/>
                <a:ea typeface="+mj-ea"/>
                <a:cs typeface="+mj-ea"/>
                <a:sym typeface="+mn-ea"/>
              </a:rPr>
              <a:t>num值</a:t>
            </a:r>
            <a:r>
              <a:rPr lang="zh-CN" sz="2400">
                <a:latin typeface="+mj-ea"/>
                <a:ea typeface="+mj-ea"/>
                <a:cs typeface="+mj-ea"/>
                <a:sym typeface="+mn-ea"/>
              </a:rPr>
              <a:t>自加4后，将num值分解为8位二进制数，然后分别将8个输出引脚赋0/1值，输出到DAC0832进行数模转换，使其输出对应模拟量。</a:t>
            </a:r>
            <a:endParaRPr lang="zh-CN" sz="2400">
              <a:latin typeface="+mj-ea"/>
              <a:ea typeface="+mj-ea"/>
              <a:cs typeface="+mj-ea"/>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graphicFrame>
        <p:nvGraphicFramePr>
          <p:cNvPr id="4" name="对象 -2147482618"/>
          <p:cNvGraphicFramePr>
            <a:graphicFrameLocks noChangeAspect="1"/>
          </p:cNvGraphicFramePr>
          <p:nvPr/>
        </p:nvGraphicFramePr>
        <p:xfrm>
          <a:off x="2279650" y="1005840"/>
          <a:ext cx="8422005" cy="5852160"/>
        </p:xfrm>
        <a:graphic>
          <a:graphicData uri="http://schemas.openxmlformats.org/presentationml/2006/ole">
            <mc:AlternateContent xmlns:mc="http://schemas.openxmlformats.org/markup-compatibility/2006">
              <mc:Choice xmlns:v="urn:schemas-microsoft-com:vml" Requires="v">
                <p:oleObj spid="_x0000_s3076" name="" r:id="rId1" imgW="12788900" imgH="8585200" progId="Visio.Drawing.11">
                  <p:embed/>
                </p:oleObj>
              </mc:Choice>
              <mc:Fallback>
                <p:oleObj name="" r:id="rId1" imgW="12788900" imgH="8585200" progId="Visio.Drawing.11">
                  <p:embed/>
                  <p:pic>
                    <p:nvPicPr>
                      <p:cNvPr id="0" name="图片 3075"/>
                      <p:cNvPicPr/>
                      <p:nvPr/>
                    </p:nvPicPr>
                    <p:blipFill>
                      <a:blip r:embed="rId2"/>
                      <a:stretch>
                        <a:fillRect/>
                      </a:stretch>
                    </p:blipFill>
                    <p:spPr>
                      <a:xfrm>
                        <a:off x="2279650" y="1005840"/>
                        <a:ext cx="8422005" cy="5852160"/>
                      </a:xfrm>
                      <a:prstGeom prst="rect">
                        <a:avLst/>
                      </a:prstGeom>
                      <a:noFill/>
                      <a:ln w="38100">
                        <a:noFill/>
                        <a:miter/>
                      </a:ln>
                    </p:spPr>
                  </p:pic>
                </p:oleObj>
              </mc:Fallback>
            </mc:AlternateContent>
          </a:graphicData>
        </a:graphic>
      </p:graphicFrame>
      <p:sp>
        <p:nvSpPr>
          <p:cNvPr id="5" name="文本框 4"/>
          <p:cNvSpPr txBox="1"/>
          <p:nvPr/>
        </p:nvSpPr>
        <p:spPr>
          <a:xfrm>
            <a:off x="167005" y="1755140"/>
            <a:ext cx="2272665" cy="645160"/>
          </a:xfrm>
          <a:prstGeom prst="rect">
            <a:avLst/>
          </a:prstGeom>
          <a:noFill/>
        </p:spPr>
        <p:txBody>
          <a:bodyPr wrap="square" rtlCol="0">
            <a:spAutoFit/>
          </a:bodyPr>
          <a:p>
            <a:r>
              <a:rPr lang="zh-CN" altLang="en-US"/>
              <a:t>图5-10 ADD子程序结构流程图</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sp>
        <p:nvSpPr>
          <p:cNvPr id="5" name="文本框 4"/>
          <p:cNvSpPr txBox="1"/>
          <p:nvPr/>
        </p:nvSpPr>
        <p:spPr>
          <a:xfrm>
            <a:off x="167005" y="1755140"/>
            <a:ext cx="2272665" cy="645160"/>
          </a:xfrm>
          <a:prstGeom prst="rect">
            <a:avLst/>
          </a:prstGeom>
          <a:noFill/>
        </p:spPr>
        <p:txBody>
          <a:bodyPr wrap="square" rtlCol="0">
            <a:spAutoFit/>
          </a:bodyPr>
          <a:p>
            <a:r>
              <a:rPr lang="zh-CN" altLang="en-US"/>
              <a:t>图5-11 ADD子程序可视化设计</a:t>
            </a:r>
            <a:endParaRPr lang="zh-CN" altLang="en-US"/>
          </a:p>
        </p:txBody>
      </p:sp>
      <p:pic>
        <p:nvPicPr>
          <p:cNvPr id="17" name="图片 18"/>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3719830" y="980440"/>
            <a:ext cx="4736465" cy="588454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sp>
        <p:nvSpPr>
          <p:cNvPr id="23" name="矩形 22"/>
          <p:cNvSpPr/>
          <p:nvPr/>
        </p:nvSpPr>
        <p:spPr>
          <a:xfrm>
            <a:off x="-24765" y="980440"/>
            <a:ext cx="12211685" cy="396938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2.中断子程序</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2)DEC子程序设计</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en-US" altLang="zh-CN" sz="2400">
                <a:latin typeface="+mj-ea"/>
                <a:ea typeface="+mj-ea"/>
                <a:cs typeface="+mj-ea"/>
                <a:sym typeface="+mn-ea"/>
              </a:rPr>
              <a:t>DEC</a:t>
            </a:r>
            <a:r>
              <a:rPr lang="zh-CN" altLang="en-US" sz="2400">
                <a:latin typeface="+mj-ea"/>
                <a:ea typeface="+mj-ea"/>
                <a:cs typeface="+mj-ea"/>
                <a:sym typeface="+mn-ea"/>
              </a:rPr>
              <a:t>子程序结构流程图</a:t>
            </a:r>
            <a:r>
              <a:rPr lang="zh-CN" sz="2400">
                <a:latin typeface="+mj-ea"/>
                <a:ea typeface="+mj-ea"/>
                <a:cs typeface="+mj-ea"/>
                <a:sym typeface="+mn-ea"/>
              </a:rPr>
              <a:t>如图5-12所示。</a:t>
            </a:r>
            <a:r>
              <a:rPr lang="en-US" altLang="zh-CN" sz="2400">
                <a:latin typeface="+mj-ea"/>
                <a:ea typeface="+mj-ea"/>
                <a:cs typeface="+mj-ea"/>
                <a:sym typeface="+mn-ea"/>
              </a:rPr>
              <a:t>DEC</a:t>
            </a:r>
            <a:r>
              <a:rPr lang="zh-CN" altLang="en-US" sz="2400">
                <a:latin typeface="+mj-ea"/>
                <a:ea typeface="+mj-ea"/>
                <a:cs typeface="+mj-ea"/>
                <a:sym typeface="+mn-ea"/>
              </a:rPr>
              <a:t>子程序可视化流程图</a:t>
            </a:r>
            <a:r>
              <a:rPr lang="zh-CN" sz="2400">
                <a:latin typeface="+mj-ea"/>
                <a:ea typeface="+mj-ea"/>
                <a:cs typeface="+mj-ea"/>
                <a:sym typeface="+mn-ea"/>
              </a:rPr>
              <a:t>如图5-13 所示。</a:t>
            </a:r>
            <a:r>
              <a:rPr lang="zh-CN" sz="2400">
                <a:latin typeface="+mj-ea"/>
                <a:ea typeface="+mj-ea"/>
                <a:cs typeface="+mj-ea"/>
                <a:sym typeface="+mn-ea"/>
              </a:rPr>
              <a:t>若检测到DEC按键按下，触发中断INT1，则跳转到DEC子程序。在此程序流程中，首先检测num值是否大于</a:t>
            </a:r>
            <a:r>
              <a:rPr lang="en-US" altLang="zh-CN" sz="2400">
                <a:latin typeface="+mj-ea"/>
                <a:ea typeface="+mj-ea"/>
                <a:cs typeface="+mj-ea"/>
                <a:sym typeface="+mn-ea"/>
              </a:rPr>
              <a:t>0</a:t>
            </a:r>
            <a:r>
              <a:rPr lang="zh-CN" sz="2400">
                <a:latin typeface="+mj-ea"/>
                <a:ea typeface="+mj-ea"/>
                <a:cs typeface="+mj-ea"/>
                <a:sym typeface="+mn-ea"/>
              </a:rPr>
              <a:t>，若大于</a:t>
            </a:r>
            <a:r>
              <a:rPr lang="en-US" altLang="zh-CN" sz="2400">
                <a:latin typeface="+mj-ea"/>
                <a:ea typeface="+mj-ea"/>
                <a:cs typeface="+mj-ea"/>
                <a:sym typeface="+mn-ea"/>
              </a:rPr>
              <a:t>0</a:t>
            </a:r>
            <a:r>
              <a:rPr lang="zh-CN" sz="2400">
                <a:latin typeface="+mj-ea"/>
                <a:ea typeface="+mj-ea"/>
                <a:cs typeface="+mj-ea"/>
                <a:sym typeface="+mn-ea"/>
              </a:rPr>
              <a:t>，则num值自减4；若不大于0，则不做任何操作。在</a:t>
            </a:r>
            <a:r>
              <a:rPr lang="zh-CN" sz="2400">
                <a:latin typeface="+mj-ea"/>
                <a:ea typeface="+mj-ea"/>
                <a:cs typeface="+mj-ea"/>
                <a:sym typeface="+mn-ea"/>
              </a:rPr>
              <a:t>num值</a:t>
            </a:r>
            <a:r>
              <a:rPr lang="zh-CN" sz="2400">
                <a:latin typeface="+mj-ea"/>
                <a:ea typeface="+mj-ea"/>
                <a:cs typeface="+mj-ea"/>
                <a:sym typeface="+mn-ea"/>
              </a:rPr>
              <a:t>自减4后，将num值分解为8位二进制数，然后分别将8个输出引脚赋0/1值，输出到DAC0832进行数模转换，使其输出对应模拟量。</a:t>
            </a:r>
            <a:endParaRPr lang="zh-CN" sz="2400">
              <a:latin typeface="+mj-ea"/>
              <a:ea typeface="+mj-ea"/>
              <a:cs typeface="+mj-ea"/>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sp>
        <p:nvSpPr>
          <p:cNvPr id="5" name="文本框 4"/>
          <p:cNvSpPr txBox="1"/>
          <p:nvPr/>
        </p:nvSpPr>
        <p:spPr>
          <a:xfrm>
            <a:off x="167005" y="1755140"/>
            <a:ext cx="2272665" cy="645160"/>
          </a:xfrm>
          <a:prstGeom prst="rect">
            <a:avLst/>
          </a:prstGeom>
          <a:noFill/>
        </p:spPr>
        <p:txBody>
          <a:bodyPr wrap="square" rtlCol="0">
            <a:spAutoFit/>
          </a:bodyPr>
          <a:p>
            <a:r>
              <a:rPr lang="zh-CN" altLang="en-US"/>
              <a:t>图5-12 DEC子程序结构流程图</a:t>
            </a:r>
            <a:endParaRPr lang="zh-CN" altLang="en-US"/>
          </a:p>
        </p:txBody>
      </p:sp>
      <p:graphicFrame>
        <p:nvGraphicFramePr>
          <p:cNvPr id="4" name="对象 -2147482617"/>
          <p:cNvGraphicFramePr>
            <a:graphicFrameLocks noChangeAspect="1"/>
          </p:cNvGraphicFramePr>
          <p:nvPr/>
        </p:nvGraphicFramePr>
        <p:xfrm>
          <a:off x="2855595" y="980440"/>
          <a:ext cx="7227570" cy="5875020"/>
        </p:xfrm>
        <a:graphic>
          <a:graphicData uri="http://schemas.openxmlformats.org/presentationml/2006/ole">
            <mc:AlternateContent xmlns:mc="http://schemas.openxmlformats.org/markup-compatibility/2006">
              <mc:Choice xmlns:v="urn:schemas-microsoft-com:vml" Requires="v">
                <p:oleObj spid="_x0000_s7" name="" r:id="rId1" imgW="13296900" imgH="8534400" progId="Visio.Drawing.11">
                  <p:embed/>
                </p:oleObj>
              </mc:Choice>
              <mc:Fallback>
                <p:oleObj name="" r:id="rId1" imgW="13296900" imgH="8534400" progId="Visio.Drawing.11">
                  <p:embed/>
                  <p:pic>
                    <p:nvPicPr>
                      <p:cNvPr id="0" name="图片 6"/>
                      <p:cNvPicPr/>
                      <p:nvPr/>
                    </p:nvPicPr>
                    <p:blipFill>
                      <a:blip r:embed="rId2"/>
                      <a:stretch>
                        <a:fillRect/>
                      </a:stretch>
                    </p:blipFill>
                    <p:spPr>
                      <a:xfrm>
                        <a:off x="2855595" y="980440"/>
                        <a:ext cx="7227570" cy="5875020"/>
                      </a:xfrm>
                      <a:prstGeom prst="rect">
                        <a:avLst/>
                      </a:prstGeom>
                      <a:noFill/>
                      <a:ln w="38100">
                        <a:noFill/>
                        <a:miter/>
                      </a:ln>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sp>
        <p:nvSpPr>
          <p:cNvPr id="5" name="文本框 4"/>
          <p:cNvSpPr txBox="1"/>
          <p:nvPr/>
        </p:nvSpPr>
        <p:spPr>
          <a:xfrm>
            <a:off x="167005" y="1755140"/>
            <a:ext cx="2272665" cy="645160"/>
          </a:xfrm>
          <a:prstGeom prst="rect">
            <a:avLst/>
          </a:prstGeom>
          <a:noFill/>
        </p:spPr>
        <p:txBody>
          <a:bodyPr wrap="square" rtlCol="0">
            <a:spAutoFit/>
          </a:bodyPr>
          <a:p>
            <a:r>
              <a:rPr lang="zh-CN" altLang="en-US"/>
              <a:t>图5-13 DEC子程序可视化设计</a:t>
            </a:r>
            <a:endParaRPr lang="zh-CN" altLang="en-US"/>
          </a:p>
        </p:txBody>
      </p:sp>
      <p:pic>
        <p:nvPicPr>
          <p:cNvPr id="18" name="图片 20"/>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4368165" y="992505"/>
            <a:ext cx="4211955" cy="5865495"/>
          </a:xfrm>
          <a:prstGeom prst="rect">
            <a:avLst/>
          </a:prstGeom>
          <a:noFill/>
          <a:ln w="9525">
            <a:noFill/>
          </a:ln>
        </p:spPr>
      </p:pic>
      <p:cxnSp>
        <p:nvCxnSpPr>
          <p:cNvPr id="9" name="直接连接符 8"/>
          <p:cNvCxnSpPr/>
          <p:nvPr/>
        </p:nvCxnSpPr>
        <p:spPr>
          <a:xfrm flipH="1" flipV="1">
            <a:off x="3935730" y="2996565"/>
            <a:ext cx="432435" cy="0"/>
          </a:xfrm>
          <a:prstGeom prst="line">
            <a:avLst/>
          </a:prstGeom>
          <a:ln>
            <a:solidFill>
              <a:schemeClr val="tx1">
                <a:lumMod val="50000"/>
              </a:schemeClr>
            </a:solidFill>
          </a:ln>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flipH="1" flipV="1">
            <a:off x="3935730" y="6597015"/>
            <a:ext cx="432000" cy="0"/>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3935730" y="3002280"/>
            <a:ext cx="24765" cy="3594735"/>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sp>
        <p:nvSpPr>
          <p:cNvPr id="23" name="矩形 22"/>
          <p:cNvSpPr/>
          <p:nvPr/>
        </p:nvSpPr>
        <p:spPr>
          <a:xfrm>
            <a:off x="-24130" y="1226820"/>
            <a:ext cx="12211685" cy="11988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仿真结果</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在开始仿真后，恒流源电路默认输出电流为0.00A，LCD显示0.00A</a:t>
            </a:r>
            <a:r>
              <a:rPr lang="zh-CN" sz="2400">
                <a:latin typeface="+mj-ea"/>
                <a:ea typeface="+mj-ea"/>
                <a:cs typeface="+mj-ea"/>
                <a:sym typeface="+mn-ea"/>
              </a:rPr>
              <a:t>，</a:t>
            </a:r>
            <a:r>
              <a:rPr sz="2400">
                <a:latin typeface="+mj-ea"/>
                <a:ea typeface="+mj-ea"/>
                <a:cs typeface="+mj-ea"/>
                <a:sym typeface="+mn-ea"/>
              </a:rPr>
              <a:t>如图5-14 所示。</a:t>
            </a:r>
            <a:endParaRPr sz="2400">
              <a:latin typeface="+mj-ea"/>
              <a:ea typeface="+mj-ea"/>
              <a:cs typeface="+mj-ea"/>
              <a:sym typeface="+mn-ea"/>
            </a:endParaRPr>
          </a:p>
        </p:txBody>
      </p:sp>
      <p:pic>
        <p:nvPicPr>
          <p:cNvPr id="4" name="图片 3" descr="32313534363138373b32313534363137383bcec4bcfebcd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25" y="1268730"/>
            <a:ext cx="576000" cy="576000"/>
          </a:xfrm>
          <a:prstGeom prst="rect">
            <a:avLst/>
          </a:prstGeom>
        </p:spPr>
      </p:pic>
      <p:pic>
        <p:nvPicPr>
          <p:cNvPr id="19" name="图片 21"/>
          <p:cNvPicPr>
            <a:picLocks noChangeAspect="1"/>
          </p:cNvPicPr>
          <p:nvPr/>
        </p:nvPicPr>
        <p:blipFill>
          <a:blip r:embed="rId3">
            <a:clrChange>
              <a:clrFrom>
                <a:srgbClr val="E0E0D0">
                  <a:alpha val="100000"/>
                </a:srgbClr>
              </a:clrFrom>
              <a:clrTo>
                <a:srgbClr val="E0E0D0">
                  <a:alpha val="100000"/>
                  <a:alpha val="0"/>
                </a:srgbClr>
              </a:clrTo>
            </a:clrChange>
            <a:lum bright="6000" contrast="23999"/>
          </a:blip>
          <a:srcRect t="3151"/>
          <a:stretch>
            <a:fillRect/>
          </a:stretch>
        </p:blipFill>
        <p:spPr>
          <a:xfrm>
            <a:off x="2487930" y="2348865"/>
            <a:ext cx="7216140" cy="3942715"/>
          </a:xfrm>
          <a:prstGeom prst="rect">
            <a:avLst/>
          </a:prstGeom>
          <a:noFill/>
          <a:ln w="9525">
            <a:noFill/>
          </a:ln>
        </p:spPr>
      </p:pic>
      <p:sp>
        <p:nvSpPr>
          <p:cNvPr id="7" name="文本框 6"/>
          <p:cNvSpPr txBox="1"/>
          <p:nvPr/>
        </p:nvSpPr>
        <p:spPr>
          <a:xfrm>
            <a:off x="3737610" y="6339205"/>
            <a:ext cx="3582670" cy="368300"/>
          </a:xfrm>
          <a:prstGeom prst="rect">
            <a:avLst/>
          </a:prstGeom>
          <a:noFill/>
        </p:spPr>
        <p:txBody>
          <a:bodyPr wrap="square" rtlCol="0">
            <a:spAutoFit/>
          </a:bodyPr>
          <a:p>
            <a:r>
              <a:rPr lang="zh-CN" altLang="en-US"/>
              <a:t>图5-14 仿真结果（一）</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sp>
        <p:nvSpPr>
          <p:cNvPr id="23" name="矩形 22"/>
          <p:cNvSpPr/>
          <p:nvPr/>
        </p:nvSpPr>
        <p:spPr>
          <a:xfrm>
            <a:off x="-24130" y="1226820"/>
            <a:ext cx="12211685" cy="64516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按ADD键5次后，恒流源电路输出电流为0.05A，LCD显示0.05A</a:t>
            </a:r>
            <a:r>
              <a:rPr lang="zh-CN" sz="2400">
                <a:latin typeface="+mj-ea"/>
                <a:ea typeface="+mj-ea"/>
                <a:cs typeface="+mj-ea"/>
                <a:sym typeface="+mn-ea"/>
              </a:rPr>
              <a:t>，</a:t>
            </a:r>
            <a:r>
              <a:rPr sz="2400">
                <a:latin typeface="+mj-ea"/>
                <a:ea typeface="+mj-ea"/>
                <a:cs typeface="+mj-ea"/>
                <a:sym typeface="+mn-ea"/>
              </a:rPr>
              <a:t>如图5-15 所示。</a:t>
            </a:r>
            <a:endParaRPr sz="2400">
              <a:latin typeface="+mj-ea"/>
              <a:ea typeface="+mj-ea"/>
              <a:cs typeface="+mj-ea"/>
              <a:sym typeface="+mn-ea"/>
            </a:endParaRPr>
          </a:p>
        </p:txBody>
      </p:sp>
      <p:sp>
        <p:nvSpPr>
          <p:cNvPr id="7" name="文本框 6"/>
          <p:cNvSpPr txBox="1"/>
          <p:nvPr/>
        </p:nvSpPr>
        <p:spPr>
          <a:xfrm>
            <a:off x="3737610" y="6339205"/>
            <a:ext cx="3582670" cy="368300"/>
          </a:xfrm>
          <a:prstGeom prst="rect">
            <a:avLst/>
          </a:prstGeom>
          <a:noFill/>
        </p:spPr>
        <p:txBody>
          <a:bodyPr wrap="square" rtlCol="0">
            <a:spAutoFit/>
          </a:bodyPr>
          <a:p>
            <a:r>
              <a:rPr lang="zh-CN" altLang="en-US"/>
              <a:t>图5-1</a:t>
            </a:r>
            <a:r>
              <a:rPr lang="en-US" altLang="zh-CN"/>
              <a:t>5</a:t>
            </a:r>
            <a:r>
              <a:rPr lang="zh-CN" altLang="en-US"/>
              <a:t> 仿真结果（二）</a:t>
            </a:r>
            <a:endParaRPr lang="zh-CN" altLang="en-US"/>
          </a:p>
        </p:txBody>
      </p:sp>
      <p:pic>
        <p:nvPicPr>
          <p:cNvPr id="20" name="图片 22"/>
          <p:cNvPicPr>
            <a:picLocks noChangeAspect="1"/>
          </p:cNvPicPr>
          <p:nvPr/>
        </p:nvPicPr>
        <p:blipFill>
          <a:blip r:embed="rId1">
            <a:clrChange>
              <a:clrFrom>
                <a:srgbClr val="E0E0D0">
                  <a:alpha val="100000"/>
                </a:srgbClr>
              </a:clrFrom>
              <a:clrTo>
                <a:srgbClr val="E0E0D0">
                  <a:alpha val="100000"/>
                  <a:alpha val="0"/>
                </a:srgbClr>
              </a:clrTo>
            </a:clrChange>
            <a:lum bright="6000" contrast="23999"/>
          </a:blip>
          <a:stretch>
            <a:fillRect/>
          </a:stretch>
        </p:blipFill>
        <p:spPr>
          <a:xfrm>
            <a:off x="1881505" y="1772285"/>
            <a:ext cx="7294245" cy="449643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sp>
        <p:nvSpPr>
          <p:cNvPr id="23" name="矩形 22"/>
          <p:cNvSpPr/>
          <p:nvPr/>
        </p:nvSpPr>
        <p:spPr>
          <a:xfrm>
            <a:off x="-24130" y="1226820"/>
            <a:ext cx="12211685" cy="11988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随后再按DEC键2次，使输出电流减</a:t>
            </a:r>
            <a:r>
              <a:rPr lang="zh-CN" sz="2400">
                <a:latin typeface="+mj-ea"/>
                <a:ea typeface="+mj-ea"/>
                <a:cs typeface="+mj-ea"/>
                <a:sym typeface="+mn-ea"/>
              </a:rPr>
              <a:t>小</a:t>
            </a:r>
            <a:r>
              <a:rPr sz="2400">
                <a:latin typeface="+mj-ea"/>
                <a:ea typeface="+mj-ea"/>
                <a:cs typeface="+mj-ea"/>
                <a:sym typeface="+mn-ea"/>
              </a:rPr>
              <a:t>，此时恒流源电路输出电流为0.03A，LCD显示0.03A</a:t>
            </a:r>
            <a:r>
              <a:rPr lang="zh-CN" sz="2400">
                <a:latin typeface="+mj-ea"/>
                <a:ea typeface="+mj-ea"/>
                <a:cs typeface="+mj-ea"/>
                <a:sym typeface="+mn-ea"/>
              </a:rPr>
              <a:t>，</a:t>
            </a:r>
            <a:r>
              <a:rPr sz="2400">
                <a:latin typeface="+mj-ea"/>
                <a:ea typeface="+mj-ea"/>
                <a:cs typeface="+mj-ea"/>
                <a:sym typeface="+mn-ea"/>
              </a:rPr>
              <a:t>如图5-16 所示。</a:t>
            </a:r>
            <a:endParaRPr sz="2400">
              <a:latin typeface="+mj-ea"/>
              <a:ea typeface="+mj-ea"/>
              <a:cs typeface="+mj-ea"/>
              <a:sym typeface="+mn-ea"/>
            </a:endParaRPr>
          </a:p>
        </p:txBody>
      </p:sp>
      <p:sp>
        <p:nvSpPr>
          <p:cNvPr id="7" name="文本框 6"/>
          <p:cNvSpPr txBox="1"/>
          <p:nvPr/>
        </p:nvSpPr>
        <p:spPr>
          <a:xfrm>
            <a:off x="5951855" y="6452870"/>
            <a:ext cx="2454275" cy="368300"/>
          </a:xfrm>
          <a:prstGeom prst="rect">
            <a:avLst/>
          </a:prstGeom>
          <a:noFill/>
        </p:spPr>
        <p:txBody>
          <a:bodyPr wrap="square" rtlCol="0">
            <a:spAutoFit/>
          </a:bodyPr>
          <a:p>
            <a:r>
              <a:rPr lang="zh-CN" altLang="en-US"/>
              <a:t>图5-1</a:t>
            </a:r>
            <a:r>
              <a:rPr lang="en-US" altLang="zh-CN"/>
              <a:t>6</a:t>
            </a:r>
            <a:r>
              <a:rPr lang="zh-CN" altLang="en-US"/>
              <a:t> 仿真结果（三）</a:t>
            </a:r>
            <a:endParaRPr lang="zh-CN" altLang="en-US"/>
          </a:p>
        </p:txBody>
      </p:sp>
      <p:pic>
        <p:nvPicPr>
          <p:cNvPr id="21" name="图片 23"/>
          <p:cNvPicPr>
            <a:picLocks noChangeAspect="1"/>
          </p:cNvPicPr>
          <p:nvPr/>
        </p:nvPicPr>
        <p:blipFill>
          <a:blip r:embed="rId1">
            <a:clrChange>
              <a:clrFrom>
                <a:srgbClr val="E0E0D0">
                  <a:alpha val="100000"/>
                </a:srgbClr>
              </a:clrFrom>
              <a:clrTo>
                <a:srgbClr val="E0E0D0">
                  <a:alpha val="100000"/>
                  <a:alpha val="0"/>
                </a:srgbClr>
              </a:clrTo>
            </a:clrChange>
            <a:lum bright="6000" contrast="23999"/>
          </a:blip>
          <a:stretch>
            <a:fillRect/>
          </a:stretch>
        </p:blipFill>
        <p:spPr>
          <a:xfrm>
            <a:off x="3364865" y="1823720"/>
            <a:ext cx="7875270" cy="4629785"/>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253355" y="2421255"/>
            <a:ext cx="1660525" cy="1008380"/>
          </a:xfrm>
        </p:spPr>
        <p:txBody>
          <a:bodyPr/>
          <a:p>
            <a:r>
              <a:rPr lang="en-US" altLang="zh-CN"/>
              <a:t>5.1</a:t>
            </a:r>
            <a:endParaRPr lang="en-US" altLang="zh-CN"/>
          </a:p>
        </p:txBody>
      </p:sp>
      <p:sp>
        <p:nvSpPr>
          <p:cNvPr id="4" name="文本占位符 3"/>
          <p:cNvSpPr>
            <a:spLocks noGrp="1"/>
          </p:cNvSpPr>
          <p:nvPr>
            <p:ph type="body" sz="quarter" idx="12"/>
          </p:nvPr>
        </p:nvSpPr>
        <p:spPr>
          <a:xfrm>
            <a:off x="3280410" y="4436745"/>
            <a:ext cx="5606415" cy="706755"/>
          </a:xfrm>
        </p:spPr>
        <p:txBody>
          <a:bodyPr/>
          <a:p>
            <a:r>
              <a:rPr lang="zh-CN" altLang="en-US"/>
              <a:t>数控直流稳流电源电路</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sp>
        <p:nvSpPr>
          <p:cNvPr id="23" name="矩形 22"/>
          <p:cNvSpPr/>
          <p:nvPr/>
        </p:nvSpPr>
        <p:spPr>
          <a:xfrm>
            <a:off x="-24130" y="1226820"/>
            <a:ext cx="12211685" cy="17532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总结：电路输出最小电流是0</a:t>
            </a:r>
            <a:r>
              <a:rPr lang="en-US" sz="2400">
                <a:latin typeface="+mj-ea"/>
                <a:ea typeface="+mj-ea"/>
                <a:cs typeface="+mj-ea"/>
                <a:sym typeface="+mn-ea"/>
              </a:rPr>
              <a:t>A</a:t>
            </a:r>
            <a:r>
              <a:rPr lang="zh-CN" altLang="en-US" sz="2400">
                <a:latin typeface="+mj-ea"/>
                <a:ea typeface="+mj-ea"/>
                <a:cs typeface="+mj-ea"/>
                <a:sym typeface="+mn-ea"/>
              </a:rPr>
              <a:t>，</a:t>
            </a:r>
            <a:r>
              <a:rPr sz="2400">
                <a:latin typeface="+mj-ea"/>
                <a:ea typeface="+mj-ea"/>
                <a:cs typeface="+mj-ea"/>
                <a:sym typeface="+mn-ea"/>
              </a:rPr>
              <a:t>最大电流是0.38A</a:t>
            </a:r>
            <a:r>
              <a:rPr lang="zh-CN" sz="2400">
                <a:latin typeface="+mj-ea"/>
                <a:ea typeface="+mj-ea"/>
                <a:cs typeface="+mj-ea"/>
                <a:sym typeface="+mn-ea"/>
              </a:rPr>
              <a:t>，</a:t>
            </a:r>
            <a:r>
              <a:rPr sz="2400">
                <a:latin typeface="+mj-ea"/>
                <a:ea typeface="+mj-ea"/>
                <a:cs typeface="+mj-ea"/>
                <a:sym typeface="+mn-ea"/>
              </a:rPr>
              <a:t>步进值为0.01A，所有电流</a:t>
            </a:r>
            <a:r>
              <a:rPr lang="zh-CN" sz="2400">
                <a:latin typeface="+mj-ea"/>
                <a:ea typeface="+mj-ea"/>
                <a:cs typeface="+mj-ea"/>
                <a:sym typeface="+mn-ea"/>
              </a:rPr>
              <a:t>挡位</a:t>
            </a:r>
            <a:r>
              <a:rPr sz="2400">
                <a:latin typeface="+mj-ea"/>
                <a:ea typeface="+mj-ea"/>
                <a:cs typeface="+mj-ea"/>
                <a:sym typeface="+mn-ea"/>
              </a:rPr>
              <a:t>可调。由于显示使用的变量为</a:t>
            </a:r>
            <a:r>
              <a:rPr lang="en-US" sz="2400">
                <a:latin typeface="+mj-ea"/>
                <a:ea typeface="+mj-ea"/>
                <a:cs typeface="+mj-ea"/>
                <a:sym typeface="+mn-ea"/>
              </a:rPr>
              <a:t>F</a:t>
            </a:r>
            <a:r>
              <a:rPr sz="2400">
                <a:latin typeface="+mj-ea"/>
                <a:ea typeface="+mj-ea"/>
                <a:cs typeface="+mj-ea"/>
                <a:sym typeface="+mn-ea"/>
              </a:rPr>
              <a:t>loat型，系统默认精度为为小数点后两位，所以显示值与实际值会有微小误差。</a:t>
            </a:r>
            <a:endParaRPr sz="2400">
              <a:latin typeface="+mj-ea"/>
              <a:ea typeface="+mj-ea"/>
              <a:cs typeface="+mj-ea"/>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253355" y="2421255"/>
            <a:ext cx="1660525" cy="1008380"/>
          </a:xfrm>
        </p:spPr>
        <p:txBody>
          <a:bodyPr/>
          <a:p>
            <a:r>
              <a:rPr lang="en-US" altLang="zh-CN"/>
              <a:t>5.2</a:t>
            </a:r>
            <a:endParaRPr lang="en-US" altLang="zh-CN"/>
          </a:p>
        </p:txBody>
      </p:sp>
      <p:sp>
        <p:nvSpPr>
          <p:cNvPr id="4" name="文本占位符 3"/>
          <p:cNvSpPr>
            <a:spLocks noGrp="1"/>
          </p:cNvSpPr>
          <p:nvPr>
            <p:ph type="body" sz="quarter" idx="12"/>
          </p:nvPr>
        </p:nvSpPr>
        <p:spPr>
          <a:xfrm>
            <a:off x="3280410" y="4436745"/>
            <a:ext cx="5606415" cy="706755"/>
          </a:xfrm>
        </p:spPr>
        <p:txBody>
          <a:bodyPr/>
          <a:p>
            <a:r>
              <a:rPr lang="zh-CN" altLang="en-US"/>
              <a:t>温室环境测量电路</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a:sym typeface="+mn-ea"/>
              </a:rPr>
              <a:t>温室环境测量电路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5.2</a:t>
            </a:r>
            <a:endParaRPr lang="en-US" altLang="zh-CN" sz="4000" dirty="0"/>
          </a:p>
        </p:txBody>
      </p:sp>
      <p:sp>
        <p:nvSpPr>
          <p:cNvPr id="23" name="矩形 22"/>
          <p:cNvSpPr/>
          <p:nvPr/>
        </p:nvSpPr>
        <p:spPr>
          <a:xfrm>
            <a:off x="-96520" y="764540"/>
            <a:ext cx="12211685" cy="61855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设计任务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设计一个简单的温室环境测量电路，能将光照的强弱、温度、湿度通过LCD</a:t>
            </a:r>
            <a:r>
              <a:rPr lang="zh-CN" sz="2400">
                <a:latin typeface="+mj-ea"/>
                <a:ea typeface="+mj-ea"/>
                <a:cs typeface="+mj-ea"/>
                <a:sym typeface="+mn-ea"/>
              </a:rPr>
              <a:t>进行</a:t>
            </a:r>
            <a:r>
              <a:rPr sz="2400">
                <a:latin typeface="+mj-ea"/>
                <a:ea typeface="+mj-ea"/>
                <a:cs typeface="+mj-ea"/>
                <a:sym typeface="+mn-ea"/>
              </a:rPr>
              <a:t>显示</a:t>
            </a:r>
            <a:r>
              <a:rPr lang="zh-CN" sz="2400">
                <a:latin typeface="+mj-ea"/>
                <a:ea typeface="+mj-ea"/>
                <a:cs typeface="+mj-ea"/>
                <a:sym typeface="+mn-ea"/>
              </a:rPr>
              <a:t>；</a:t>
            </a:r>
            <a:r>
              <a:rPr sz="2400">
                <a:latin typeface="+mj-ea"/>
                <a:ea typeface="+mj-ea"/>
                <a:cs typeface="+mj-ea"/>
                <a:sym typeface="+mn-ea"/>
              </a:rPr>
              <a:t>能够在光照比较弱时进行光照补偿，并且在数码管显示器上显示光照补偿时间。</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基本要求</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利用传感器APDS-9002对</a:t>
            </a:r>
            <a:r>
              <a:rPr lang="zh-CN" sz="2400">
                <a:latin typeface="+mj-ea"/>
                <a:ea typeface="+mj-ea"/>
                <a:cs typeface="+mj-ea"/>
                <a:sym typeface="+mn-ea"/>
              </a:rPr>
              <a:t>光照</a:t>
            </a:r>
            <a:r>
              <a:rPr sz="2400">
                <a:latin typeface="+mj-ea"/>
                <a:ea typeface="+mj-ea"/>
                <a:cs typeface="+mj-ea"/>
                <a:sym typeface="+mn-ea"/>
              </a:rPr>
              <a:t>强度进行检测，数据传送给AVR单片机</a:t>
            </a:r>
            <a:r>
              <a:rPr lang="zh-CN" sz="2400">
                <a:latin typeface="+mj-ea"/>
                <a:ea typeface="+mj-ea"/>
                <a:cs typeface="+mj-ea"/>
                <a:sym typeface="+mn-ea"/>
              </a:rPr>
              <a:t>并</a:t>
            </a:r>
            <a:r>
              <a:rPr sz="2400">
                <a:latin typeface="+mj-ea"/>
                <a:ea typeface="+mj-ea"/>
                <a:cs typeface="+mj-ea"/>
                <a:sym typeface="+mn-ea"/>
              </a:rPr>
              <a:t>经过A/D转换后通过LCD进行显示。利用传感器DHT22对温室中的温度与湿度进行检测，数据传送给AVR单片机</a:t>
            </a:r>
            <a:r>
              <a:rPr lang="zh-CN" sz="2400">
                <a:latin typeface="+mj-ea"/>
                <a:ea typeface="+mj-ea"/>
                <a:cs typeface="+mj-ea"/>
                <a:sym typeface="+mn-ea"/>
              </a:rPr>
              <a:t>并</a:t>
            </a:r>
            <a:r>
              <a:rPr sz="2400">
                <a:latin typeface="+mj-ea"/>
                <a:ea typeface="+mj-ea"/>
                <a:cs typeface="+mj-ea"/>
                <a:sym typeface="+mn-ea"/>
              </a:rPr>
              <a:t>经过A/D转换后通过LCD进行显示。</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1）利用P</a:t>
            </a:r>
            <a:r>
              <a:rPr lang="en-US" sz="2400">
                <a:latin typeface="+mj-ea"/>
                <a:ea typeface="+mj-ea"/>
                <a:cs typeface="+mj-ea"/>
                <a:sym typeface="+mn-ea"/>
              </a:rPr>
              <a:t>roteus</a:t>
            </a:r>
            <a:r>
              <a:rPr sz="2400">
                <a:latin typeface="+mj-ea"/>
                <a:ea typeface="+mj-ea"/>
                <a:cs typeface="+mj-ea"/>
                <a:sym typeface="+mn-ea"/>
              </a:rPr>
              <a:t>可视化软件编写程序并进行仿真</a:t>
            </a:r>
            <a:r>
              <a:rPr lang="zh-CN" sz="2400">
                <a:latin typeface="+mj-ea"/>
                <a:ea typeface="+mj-ea"/>
                <a:cs typeface="+mj-ea"/>
                <a:sym typeface="+mn-ea"/>
              </a:rPr>
              <a:t>。</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2）光照强时有报警提示</a:t>
            </a:r>
            <a:r>
              <a:rPr lang="zh-CN" altLang="en-US" sz="2400">
                <a:latin typeface="+mj-ea"/>
                <a:ea typeface="+mj-ea"/>
                <a:cs typeface="+mj-ea"/>
                <a:sym typeface="+mn-ea"/>
              </a:rPr>
              <a:t>。</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3）LCD显示光照的强弱、温度、湿度</a:t>
            </a:r>
            <a:r>
              <a:rPr lang="zh-CN" altLang="en-US" sz="2400">
                <a:latin typeface="+mj-ea"/>
                <a:ea typeface="+mj-ea"/>
                <a:cs typeface="+mj-ea"/>
                <a:sym typeface="+mn-ea"/>
              </a:rPr>
              <a:t>。</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4）数码管显示器显示光照补偿时间</a:t>
            </a:r>
            <a:r>
              <a:rPr lang="zh-CN" sz="2400">
                <a:latin typeface="+mj-ea"/>
                <a:ea typeface="+mj-ea"/>
                <a:cs typeface="+mj-ea"/>
                <a:sym typeface="+mn-ea"/>
              </a:rPr>
              <a:t>。</a:t>
            </a:r>
            <a:endParaRPr lang="zh-CN" sz="2400">
              <a:latin typeface="+mj-ea"/>
              <a:ea typeface="+mj-ea"/>
              <a:cs typeface="+mj-ea"/>
              <a:sym typeface="+mn-ea"/>
            </a:endParaRPr>
          </a:p>
        </p:txBody>
      </p:sp>
      <p:pic>
        <p:nvPicPr>
          <p:cNvPr id="4" name="图片 3" descr="32313534303433353b32313534303433333bd7f7d2b5b1be"/>
          <p:cNvPicPr>
            <a:picLocks noChangeAspect="1"/>
          </p:cNvPicPr>
          <p:nvPr/>
        </p:nvPicPr>
        <p:blipFill>
          <a:blip r:embed="rId1"/>
          <a:stretch>
            <a:fillRect/>
          </a:stretch>
        </p:blipFill>
        <p:spPr>
          <a:xfrm>
            <a:off x="47625" y="909320"/>
            <a:ext cx="576000" cy="576000"/>
          </a:xfrm>
          <a:prstGeom prst="rect">
            <a:avLst/>
          </a:prstGeom>
        </p:spPr>
      </p:pic>
      <p:pic>
        <p:nvPicPr>
          <p:cNvPr id="5" name="图片 4" descr="32313534303433353b32313534303431393bc7a6b1ca"/>
          <p:cNvPicPr>
            <a:picLocks noChangeAspect="1"/>
          </p:cNvPicPr>
          <p:nvPr/>
        </p:nvPicPr>
        <p:blipFill>
          <a:blip r:embed="rId2"/>
          <a:stretch>
            <a:fillRect/>
          </a:stretch>
        </p:blipFill>
        <p:spPr>
          <a:xfrm>
            <a:off x="47625" y="2564765"/>
            <a:ext cx="576000" cy="576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a:sym typeface="+mn-ea"/>
              </a:rPr>
              <a:t>温室环境测量电路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5.2</a:t>
            </a:r>
            <a:endParaRPr lang="en-US" altLang="zh-CN" sz="4000" dirty="0"/>
          </a:p>
        </p:txBody>
      </p:sp>
      <p:sp>
        <p:nvSpPr>
          <p:cNvPr id="23" name="矩形 22"/>
          <p:cNvSpPr/>
          <p:nvPr/>
        </p:nvSpPr>
        <p:spPr>
          <a:xfrm>
            <a:off x="47625" y="1721485"/>
            <a:ext cx="12211685" cy="286131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设计方案</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使用传感器APDS-9002，</a:t>
            </a:r>
            <a:r>
              <a:rPr lang="zh-CN" sz="2400">
                <a:latin typeface="+mj-ea"/>
                <a:ea typeface="+mj-ea"/>
                <a:cs typeface="+mj-ea"/>
                <a:sym typeface="+mn-ea"/>
              </a:rPr>
              <a:t>采集被测光亮变化数据</a:t>
            </a:r>
            <a:r>
              <a:rPr sz="2400">
                <a:latin typeface="+mj-ea"/>
                <a:ea typeface="+mj-ea"/>
                <a:cs typeface="+mj-ea"/>
                <a:sym typeface="+mn-ea"/>
              </a:rPr>
              <a:t>，利用AVR单片机进行模数转换及数据的处理，</a:t>
            </a:r>
            <a:r>
              <a:rPr lang="zh-CN" sz="2400">
                <a:latin typeface="+mj-ea"/>
                <a:ea typeface="+mj-ea"/>
                <a:cs typeface="+mj-ea"/>
                <a:sym typeface="+mn-ea"/>
              </a:rPr>
              <a:t>通过</a:t>
            </a:r>
            <a:r>
              <a:rPr sz="2400">
                <a:latin typeface="+mj-ea"/>
                <a:ea typeface="+mj-ea"/>
                <a:cs typeface="+mj-ea"/>
                <a:sym typeface="+mn-ea"/>
              </a:rPr>
              <a:t>显示电路将被测</a:t>
            </a:r>
            <a:r>
              <a:rPr lang="zh-CN" sz="2400">
                <a:latin typeface="+mj-ea"/>
                <a:ea typeface="+mj-ea"/>
                <a:cs typeface="+mj-ea"/>
                <a:sym typeface="+mn-ea"/>
              </a:rPr>
              <a:t>光照强度</a:t>
            </a:r>
            <a:r>
              <a:rPr sz="2400">
                <a:latin typeface="+mj-ea"/>
                <a:ea typeface="+mj-ea"/>
                <a:cs typeface="+mj-ea"/>
                <a:sym typeface="+mn-ea"/>
              </a:rPr>
              <a:t>显示出来。使用DHT22</a:t>
            </a:r>
            <a:r>
              <a:rPr sz="2400">
                <a:latin typeface="+mj-ea"/>
                <a:ea typeface="+mj-ea"/>
                <a:cs typeface="+mj-ea"/>
                <a:sym typeface="+mn-ea"/>
              </a:rPr>
              <a:t>传感器</a:t>
            </a:r>
            <a:r>
              <a:rPr sz="2400">
                <a:latin typeface="+mj-ea"/>
                <a:ea typeface="+mj-ea"/>
                <a:cs typeface="+mj-ea"/>
                <a:sym typeface="+mn-ea"/>
              </a:rPr>
              <a:t>，</a:t>
            </a:r>
            <a:r>
              <a:rPr lang="zh-CN" sz="2400">
                <a:latin typeface="+mj-ea"/>
                <a:ea typeface="+mj-ea"/>
                <a:cs typeface="+mj-ea"/>
                <a:sym typeface="+mn-ea"/>
              </a:rPr>
              <a:t>采集</a:t>
            </a:r>
            <a:r>
              <a:rPr sz="2400">
                <a:latin typeface="+mj-ea"/>
                <a:ea typeface="+mj-ea"/>
                <a:cs typeface="+mj-ea"/>
                <a:sym typeface="+mn-ea"/>
              </a:rPr>
              <a:t>被测温度与湿度信息，利用AVR单片机进行模数转换及数据的处理，</a:t>
            </a:r>
            <a:r>
              <a:rPr lang="zh-CN" sz="2400">
                <a:latin typeface="+mj-ea"/>
                <a:ea typeface="+mj-ea"/>
                <a:cs typeface="+mj-ea"/>
                <a:sym typeface="+mn-ea"/>
              </a:rPr>
              <a:t>通过</a:t>
            </a:r>
            <a:r>
              <a:rPr sz="2400">
                <a:latin typeface="+mj-ea"/>
                <a:ea typeface="+mj-ea"/>
                <a:cs typeface="+mj-ea"/>
                <a:sym typeface="+mn-ea"/>
              </a:rPr>
              <a:t>显示电路将被测物理量显示出来。</a:t>
            </a:r>
            <a:endParaRPr sz="2400">
              <a:latin typeface="+mj-ea"/>
              <a:ea typeface="+mj-ea"/>
              <a:cs typeface="+mj-ea"/>
              <a:sym typeface="+mn-ea"/>
            </a:endParaRPr>
          </a:p>
        </p:txBody>
      </p:sp>
      <p:pic>
        <p:nvPicPr>
          <p:cNvPr id="4" name="图片 3" descr="32313534353037363b32313534353037323bb2dfbbaeb7bdb0b8"/>
          <p:cNvPicPr>
            <a:picLocks noChangeAspect="1"/>
          </p:cNvPicPr>
          <p:nvPr/>
        </p:nvPicPr>
        <p:blipFill>
          <a:blip r:embed="rId1"/>
          <a:stretch>
            <a:fillRect/>
          </a:stretch>
        </p:blipFill>
        <p:spPr>
          <a:xfrm>
            <a:off x="194945" y="1772285"/>
            <a:ext cx="576000" cy="576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a:sym typeface="+mn-ea"/>
              </a:rPr>
              <a:t>温室环境测量电路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5.2</a:t>
            </a:r>
            <a:endParaRPr lang="en-US" altLang="zh-CN" sz="4000" dirty="0"/>
          </a:p>
        </p:txBody>
      </p:sp>
      <p:sp>
        <p:nvSpPr>
          <p:cNvPr id="23" name="矩形 22"/>
          <p:cNvSpPr/>
          <p:nvPr/>
        </p:nvSpPr>
        <p:spPr>
          <a:xfrm>
            <a:off x="-24130" y="1226820"/>
            <a:ext cx="12211685" cy="230695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系统组成</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光照</a:t>
            </a:r>
            <a:r>
              <a:rPr sz="2400">
                <a:latin typeface="+mj-ea"/>
                <a:ea typeface="+mj-ea"/>
                <a:cs typeface="+mj-ea"/>
                <a:sym typeface="+mn-ea"/>
              </a:rPr>
              <a:t>强度测量电路主要分</a:t>
            </a:r>
            <a:r>
              <a:rPr lang="zh-CN" sz="2400">
                <a:latin typeface="+mj-ea"/>
                <a:ea typeface="+mj-ea"/>
                <a:cs typeface="+mj-ea"/>
                <a:sym typeface="+mn-ea"/>
              </a:rPr>
              <a:t>为</a:t>
            </a:r>
            <a:r>
              <a:rPr lang="en-US" sz="2400">
                <a:latin typeface="+mj-ea"/>
                <a:ea typeface="+mj-ea"/>
                <a:cs typeface="+mj-ea"/>
                <a:sym typeface="+mn-ea"/>
              </a:rPr>
              <a:t>6</a:t>
            </a:r>
            <a:r>
              <a:rPr sz="2400">
                <a:latin typeface="+mj-ea"/>
                <a:ea typeface="+mj-ea"/>
                <a:cs typeface="+mj-ea"/>
                <a:sym typeface="+mn-ea"/>
              </a:rPr>
              <a:t>个部分</a:t>
            </a:r>
            <a:r>
              <a:rPr lang="zh-CN" sz="2400">
                <a:latin typeface="+mj-ea"/>
                <a:ea typeface="+mj-ea"/>
                <a:cs typeface="+mj-ea"/>
                <a:sym typeface="+mn-ea"/>
              </a:rPr>
              <a:t>，即</a:t>
            </a:r>
            <a:r>
              <a:rPr sz="2400">
                <a:latin typeface="+mj-ea"/>
                <a:ea typeface="+mj-ea"/>
                <a:cs typeface="+mj-ea"/>
                <a:sym typeface="+mn-ea"/>
              </a:rPr>
              <a:t>光电转换电路</a:t>
            </a:r>
            <a:r>
              <a:rPr lang="zh-CN" sz="2400">
                <a:latin typeface="+mj-ea"/>
                <a:ea typeface="+mj-ea"/>
                <a:cs typeface="+mj-ea"/>
                <a:sym typeface="+mn-ea"/>
              </a:rPr>
              <a:t>（</a:t>
            </a:r>
            <a:r>
              <a:rPr sz="2400">
                <a:latin typeface="+mj-ea"/>
                <a:ea typeface="+mj-ea"/>
                <a:cs typeface="+mj-ea"/>
                <a:sym typeface="+mn-ea"/>
              </a:rPr>
              <a:t>将</a:t>
            </a:r>
            <a:r>
              <a:rPr lang="zh-CN" sz="2400">
                <a:latin typeface="+mj-ea"/>
                <a:ea typeface="+mj-ea"/>
                <a:cs typeface="+mj-ea"/>
                <a:sym typeface="+mn-ea"/>
              </a:rPr>
              <a:t>光照</a:t>
            </a:r>
            <a:r>
              <a:rPr sz="2400">
                <a:latin typeface="+mj-ea"/>
                <a:ea typeface="+mj-ea"/>
                <a:cs typeface="+mj-ea"/>
                <a:sym typeface="+mn-ea"/>
              </a:rPr>
              <a:t>强度转换为电压信</a:t>
            </a:r>
            <a:r>
              <a:rPr lang="zh-CN" sz="2400">
                <a:latin typeface="+mj-ea"/>
                <a:ea typeface="+mj-ea"/>
                <a:cs typeface="+mj-ea"/>
                <a:sym typeface="+mn-ea"/>
              </a:rPr>
              <a:t>号）、</a:t>
            </a:r>
            <a:r>
              <a:rPr sz="2400">
                <a:latin typeface="+mj-ea"/>
                <a:ea typeface="+mj-ea"/>
                <a:cs typeface="+mj-ea"/>
                <a:sym typeface="+mn-ea"/>
              </a:rPr>
              <a:t>复位电路</a:t>
            </a:r>
            <a:r>
              <a:rPr lang="zh-CN" sz="2400">
                <a:latin typeface="+mj-ea"/>
                <a:ea typeface="+mj-ea"/>
                <a:cs typeface="+mj-ea"/>
                <a:sym typeface="+mn-ea"/>
              </a:rPr>
              <a:t>、</a:t>
            </a:r>
            <a:r>
              <a:rPr sz="2400">
                <a:latin typeface="+mj-ea"/>
                <a:ea typeface="+mj-ea"/>
                <a:cs typeface="+mj-ea"/>
                <a:sym typeface="+mn-ea"/>
              </a:rPr>
              <a:t>LCD显示电路</a:t>
            </a:r>
            <a:r>
              <a:rPr lang="zh-CN" sz="2400">
                <a:latin typeface="+mj-ea"/>
                <a:ea typeface="+mj-ea"/>
                <a:cs typeface="+mj-ea"/>
                <a:sym typeface="+mn-ea"/>
              </a:rPr>
              <a:t>、</a:t>
            </a:r>
            <a:r>
              <a:rPr sz="2400">
                <a:latin typeface="+mj-ea"/>
                <a:ea typeface="+mj-ea"/>
                <a:cs typeface="+mj-ea"/>
                <a:sym typeface="+mn-ea"/>
              </a:rPr>
              <a:t>蜂鸣报警电路</a:t>
            </a:r>
            <a:r>
              <a:rPr lang="zh-CN" sz="2400">
                <a:latin typeface="+mj-ea"/>
                <a:ea typeface="+mj-ea"/>
                <a:cs typeface="+mj-ea"/>
                <a:sym typeface="+mn-ea"/>
              </a:rPr>
              <a:t>、</a:t>
            </a:r>
            <a:r>
              <a:rPr sz="2400">
                <a:latin typeface="+mj-ea"/>
                <a:ea typeface="+mj-ea"/>
                <a:cs typeface="+mj-ea"/>
                <a:sym typeface="+mn-ea"/>
              </a:rPr>
              <a:t>温度与湿度测量电路</a:t>
            </a:r>
            <a:r>
              <a:rPr lang="zh-CN" sz="2400">
                <a:latin typeface="+mj-ea"/>
                <a:ea typeface="+mj-ea"/>
                <a:cs typeface="+mj-ea"/>
                <a:sym typeface="+mn-ea"/>
              </a:rPr>
              <a:t>、</a:t>
            </a:r>
            <a:r>
              <a:rPr lang="zh-CN" sz="2400">
                <a:latin typeface="+mj-ea"/>
                <a:ea typeface="+mj-ea"/>
                <a:cs typeface="+mj-ea"/>
                <a:sym typeface="+mn-ea"/>
              </a:rPr>
              <a:t>光照补偿电路。</a:t>
            </a:r>
            <a:r>
              <a:rPr lang="zh-CN" sz="2400">
                <a:latin typeface="+mj-ea"/>
                <a:ea typeface="+mj-ea"/>
                <a:cs typeface="+mj-ea"/>
                <a:sym typeface="+mn-ea"/>
              </a:rPr>
              <a:t>系统组成</a:t>
            </a:r>
            <a:r>
              <a:rPr sz="2400">
                <a:latin typeface="+mj-ea"/>
                <a:ea typeface="+mj-ea"/>
                <a:cs typeface="+mj-ea"/>
                <a:sym typeface="+mn-ea"/>
              </a:rPr>
              <a:t>框图如图5-17 所示。</a:t>
            </a:r>
            <a:endParaRPr sz="2400">
              <a:latin typeface="+mj-ea"/>
              <a:ea typeface="+mj-ea"/>
              <a:cs typeface="+mj-ea"/>
              <a:sym typeface="+mn-ea"/>
            </a:endParaRPr>
          </a:p>
        </p:txBody>
      </p:sp>
      <p:pic>
        <p:nvPicPr>
          <p:cNvPr id="7" name="图片 6" descr="31393938393834333b31393939333437383bd7e9d6afbcdcb9b9"/>
          <p:cNvPicPr>
            <a:picLocks noChangeAspect="1"/>
          </p:cNvPicPr>
          <p:nvPr/>
        </p:nvPicPr>
        <p:blipFill>
          <a:blip r:embed="rId1"/>
          <a:stretch>
            <a:fillRect/>
          </a:stretch>
        </p:blipFill>
        <p:spPr>
          <a:xfrm>
            <a:off x="119380" y="1268730"/>
            <a:ext cx="576000" cy="5760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a:sym typeface="+mn-ea"/>
              </a:rPr>
              <a:t>温室环境测量电路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5.2</a:t>
            </a:r>
            <a:endParaRPr lang="en-US" altLang="zh-CN" sz="4000" dirty="0"/>
          </a:p>
        </p:txBody>
      </p:sp>
      <p:pic>
        <p:nvPicPr>
          <p:cNvPr id="4" name="图片 3"/>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410970" y="1340485"/>
            <a:ext cx="9370060" cy="3526155"/>
          </a:xfrm>
          <a:prstGeom prst="rect">
            <a:avLst/>
          </a:prstGeom>
        </p:spPr>
      </p:pic>
      <p:sp>
        <p:nvSpPr>
          <p:cNvPr id="5" name="文本框 4"/>
          <p:cNvSpPr txBox="1"/>
          <p:nvPr/>
        </p:nvSpPr>
        <p:spPr>
          <a:xfrm>
            <a:off x="4584065" y="5012690"/>
            <a:ext cx="2864485" cy="368300"/>
          </a:xfrm>
          <a:prstGeom prst="rect">
            <a:avLst/>
          </a:prstGeom>
          <a:noFill/>
        </p:spPr>
        <p:txBody>
          <a:bodyPr wrap="square" rtlCol="0">
            <a:spAutoFit/>
          </a:bodyPr>
          <a:p>
            <a:r>
              <a:rPr lang="zh-CN" altLang="en-US"/>
              <a:t>图5-17 系统组成框图</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a:sym typeface="+mn-ea"/>
              </a:rPr>
              <a:t>温室环境测量电路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5.2</a:t>
            </a:r>
            <a:endParaRPr lang="en-US" altLang="zh-CN" sz="4000" dirty="0"/>
          </a:p>
        </p:txBody>
      </p:sp>
      <p:sp>
        <p:nvSpPr>
          <p:cNvPr id="23" name="矩形 22"/>
          <p:cNvSpPr/>
          <p:nvPr/>
        </p:nvSpPr>
        <p:spPr>
          <a:xfrm>
            <a:off x="0" y="909320"/>
            <a:ext cx="12211685" cy="230695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a:t>
            </a:r>
            <a:r>
              <a:rPr lang="zh-CN" sz="2400">
                <a:latin typeface="+mj-ea"/>
                <a:ea typeface="+mj-ea"/>
                <a:cs typeface="+mj-ea"/>
                <a:sym typeface="+mn-ea"/>
              </a:rPr>
              <a:t>原理图</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1.光电转换电路</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光电转换</a:t>
            </a:r>
            <a:r>
              <a:rPr lang="zh-CN" sz="2400">
                <a:latin typeface="+mj-ea"/>
                <a:ea typeface="+mj-ea"/>
                <a:cs typeface="+mj-ea"/>
                <a:sym typeface="+mn-ea"/>
              </a:rPr>
              <a:t>电路</a:t>
            </a:r>
            <a:r>
              <a:rPr sz="2400">
                <a:latin typeface="+mj-ea"/>
                <a:ea typeface="+mj-ea"/>
                <a:cs typeface="+mj-ea"/>
                <a:sym typeface="+mn-ea"/>
              </a:rPr>
              <a:t>采用传感器APDS-9002进行光电转换。电信号经过放大滤波后，将转换后的电压与光照强度传送到单片机。</a:t>
            </a:r>
            <a:r>
              <a:rPr lang="zh-CN" sz="2400">
                <a:latin typeface="+mj-ea"/>
                <a:ea typeface="+mj-ea"/>
                <a:cs typeface="+mj-ea"/>
                <a:sym typeface="+mn-ea"/>
              </a:rPr>
              <a:t>光电</a:t>
            </a:r>
            <a:r>
              <a:rPr sz="2400">
                <a:latin typeface="+mj-ea"/>
                <a:ea typeface="+mj-ea"/>
                <a:cs typeface="+mj-ea"/>
                <a:sym typeface="+mn-ea"/>
              </a:rPr>
              <a:t>转换电路如图5-18 所示。</a:t>
            </a:r>
            <a:endParaRPr sz="2400">
              <a:latin typeface="+mj-ea"/>
              <a:ea typeface="+mj-ea"/>
              <a:cs typeface="+mj-ea"/>
              <a:sym typeface="+mn-ea"/>
            </a:endParaRPr>
          </a:p>
        </p:txBody>
      </p:sp>
      <p:pic>
        <p:nvPicPr>
          <p:cNvPr id="5" name="图片 4" descr="31393935333132383b31393939333838353bb4b4d2e2"/>
          <p:cNvPicPr>
            <a:picLocks noChangeAspect="1"/>
          </p:cNvPicPr>
          <p:nvPr/>
        </p:nvPicPr>
        <p:blipFill>
          <a:blip r:embed="rId1"/>
          <a:stretch>
            <a:fillRect/>
          </a:stretch>
        </p:blipFill>
        <p:spPr>
          <a:xfrm>
            <a:off x="119380" y="980440"/>
            <a:ext cx="576000" cy="576000"/>
          </a:xfrm>
          <a:prstGeom prst="rect">
            <a:avLst/>
          </a:prstGeom>
        </p:spPr>
      </p:pic>
      <p:pic>
        <p:nvPicPr>
          <p:cNvPr id="33" name="图片 33"/>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703705" y="3140710"/>
            <a:ext cx="8067040" cy="3344545"/>
          </a:xfrm>
          <a:prstGeom prst="rect">
            <a:avLst/>
          </a:prstGeom>
        </p:spPr>
      </p:pic>
      <p:sp>
        <p:nvSpPr>
          <p:cNvPr id="4" name="文本框 3"/>
          <p:cNvSpPr txBox="1"/>
          <p:nvPr/>
        </p:nvSpPr>
        <p:spPr>
          <a:xfrm>
            <a:off x="4794250" y="6525260"/>
            <a:ext cx="2602865" cy="368300"/>
          </a:xfrm>
          <a:prstGeom prst="rect">
            <a:avLst/>
          </a:prstGeom>
          <a:noFill/>
        </p:spPr>
        <p:txBody>
          <a:bodyPr wrap="square" rtlCol="0">
            <a:spAutoFit/>
          </a:bodyPr>
          <a:p>
            <a:r>
              <a:rPr lang="zh-CN" altLang="en-US"/>
              <a:t>图5-18 光电转换电路</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a:sym typeface="+mn-ea"/>
              </a:rPr>
              <a:t>温室环境测量电路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5.2</a:t>
            </a:r>
            <a:endParaRPr lang="en-US" altLang="zh-CN" sz="4000" dirty="0"/>
          </a:p>
        </p:txBody>
      </p:sp>
      <p:sp>
        <p:nvSpPr>
          <p:cNvPr id="23" name="矩形 22"/>
          <p:cNvSpPr/>
          <p:nvPr/>
        </p:nvSpPr>
        <p:spPr>
          <a:xfrm>
            <a:off x="0" y="909320"/>
            <a:ext cx="5591810" cy="11988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2</a:t>
            </a:r>
            <a:r>
              <a:rPr sz="2400">
                <a:latin typeface="+mj-ea"/>
                <a:ea typeface="+mj-ea"/>
                <a:cs typeface="+mj-ea"/>
                <a:sym typeface="+mn-ea"/>
              </a:rPr>
              <a:t>.复位电路</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复位电路比较常见，如图5-19 所示。</a:t>
            </a:r>
            <a:endParaRPr sz="2400">
              <a:latin typeface="+mj-ea"/>
              <a:ea typeface="+mj-ea"/>
              <a:cs typeface="+mj-ea"/>
              <a:sym typeface="+mn-ea"/>
            </a:endParaRPr>
          </a:p>
        </p:txBody>
      </p:sp>
      <p:sp>
        <p:nvSpPr>
          <p:cNvPr id="4" name="文本框 3"/>
          <p:cNvSpPr txBox="1"/>
          <p:nvPr/>
        </p:nvSpPr>
        <p:spPr>
          <a:xfrm>
            <a:off x="7608570" y="6452870"/>
            <a:ext cx="2602865" cy="368300"/>
          </a:xfrm>
          <a:prstGeom prst="rect">
            <a:avLst/>
          </a:prstGeom>
          <a:noFill/>
        </p:spPr>
        <p:txBody>
          <a:bodyPr wrap="square" rtlCol="0">
            <a:spAutoFit/>
          </a:bodyPr>
          <a:p>
            <a:r>
              <a:rPr lang="zh-CN" altLang="en-US"/>
              <a:t>图5-19 复位电路</a:t>
            </a:r>
            <a:endParaRPr lang="zh-CN" altLang="en-US"/>
          </a:p>
        </p:txBody>
      </p:sp>
      <p:pic>
        <p:nvPicPr>
          <p:cNvPr id="34" name="图片 34"/>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5591810" y="980440"/>
            <a:ext cx="6577965" cy="561403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a:sym typeface="+mn-ea"/>
              </a:rPr>
              <a:t>温室环境测量电路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5.2</a:t>
            </a:r>
            <a:endParaRPr lang="en-US" altLang="zh-CN" sz="4000" dirty="0"/>
          </a:p>
        </p:txBody>
      </p:sp>
      <p:sp>
        <p:nvSpPr>
          <p:cNvPr id="23" name="矩形 22"/>
          <p:cNvSpPr/>
          <p:nvPr/>
        </p:nvSpPr>
        <p:spPr>
          <a:xfrm>
            <a:off x="0" y="909320"/>
            <a:ext cx="12211685" cy="17532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3</a:t>
            </a:r>
            <a:r>
              <a:rPr sz="2400">
                <a:latin typeface="+mj-ea"/>
                <a:ea typeface="+mj-ea"/>
                <a:cs typeface="+mj-ea"/>
                <a:sym typeface="+mn-ea"/>
              </a:rPr>
              <a:t>.LCD显示电路</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LCD</a:t>
            </a:r>
            <a:r>
              <a:rPr sz="2400">
                <a:latin typeface="+mj-ea"/>
                <a:ea typeface="+mj-ea"/>
                <a:cs typeface="+mj-ea"/>
                <a:sym typeface="+mn-ea"/>
              </a:rPr>
              <a:t>显示电路</a:t>
            </a:r>
            <a:r>
              <a:rPr lang="zh-CN" sz="2400">
                <a:latin typeface="+mj-ea"/>
                <a:ea typeface="+mj-ea"/>
                <a:cs typeface="+mj-ea"/>
                <a:sym typeface="+mn-ea"/>
              </a:rPr>
              <a:t>用于</a:t>
            </a:r>
            <a:r>
              <a:rPr sz="2400">
                <a:latin typeface="+mj-ea"/>
                <a:ea typeface="+mj-ea"/>
                <a:cs typeface="+mj-ea"/>
                <a:sym typeface="+mn-ea"/>
              </a:rPr>
              <a:t>显示</a:t>
            </a:r>
            <a:r>
              <a:rPr lang="zh-CN" sz="2400">
                <a:latin typeface="+mj-ea"/>
                <a:ea typeface="+mj-ea"/>
                <a:cs typeface="+mj-ea"/>
                <a:sym typeface="+mn-ea"/>
              </a:rPr>
              <a:t>光照</a:t>
            </a:r>
            <a:r>
              <a:rPr sz="2400">
                <a:latin typeface="+mj-ea"/>
                <a:ea typeface="+mj-ea"/>
                <a:cs typeface="+mj-ea"/>
                <a:sym typeface="+mn-ea"/>
              </a:rPr>
              <a:t>强度。传感器APDS-9002将数据传送给单片机，单片机经模数转换后送</a:t>
            </a:r>
            <a:r>
              <a:rPr lang="zh-CN" sz="2400">
                <a:latin typeface="+mj-ea"/>
                <a:ea typeface="+mj-ea"/>
                <a:cs typeface="+mj-ea"/>
                <a:sym typeface="+mn-ea"/>
              </a:rPr>
              <a:t>至</a:t>
            </a:r>
            <a:r>
              <a:rPr sz="2400">
                <a:latin typeface="+mj-ea"/>
                <a:ea typeface="+mj-ea"/>
                <a:cs typeface="+mj-ea"/>
                <a:sym typeface="+mn-ea"/>
              </a:rPr>
              <a:t>LCD进行显示。</a:t>
            </a:r>
            <a:r>
              <a:rPr lang="en-US" sz="2400">
                <a:latin typeface="+mj-ea"/>
                <a:ea typeface="+mj-ea"/>
                <a:cs typeface="+mj-ea"/>
                <a:sym typeface="+mn-ea"/>
              </a:rPr>
              <a:t>LCD</a:t>
            </a:r>
            <a:r>
              <a:rPr sz="2400">
                <a:latin typeface="+mj-ea"/>
                <a:ea typeface="+mj-ea"/>
                <a:cs typeface="+mj-ea"/>
                <a:sym typeface="+mn-ea"/>
              </a:rPr>
              <a:t>显示电路如图5-20 所示</a:t>
            </a:r>
            <a:r>
              <a:rPr lang="zh-CN" sz="2400">
                <a:latin typeface="+mj-ea"/>
                <a:ea typeface="+mj-ea"/>
                <a:cs typeface="+mj-ea"/>
                <a:sym typeface="+mn-ea"/>
              </a:rPr>
              <a:t>。</a:t>
            </a:r>
            <a:endParaRPr lang="zh-CN" sz="2400">
              <a:latin typeface="+mj-ea"/>
              <a:ea typeface="+mj-ea"/>
              <a:cs typeface="+mj-ea"/>
              <a:sym typeface="+mn-ea"/>
            </a:endParaRPr>
          </a:p>
        </p:txBody>
      </p:sp>
      <p:sp>
        <p:nvSpPr>
          <p:cNvPr id="4" name="文本框 3"/>
          <p:cNvSpPr txBox="1"/>
          <p:nvPr/>
        </p:nvSpPr>
        <p:spPr>
          <a:xfrm>
            <a:off x="4584065" y="5372735"/>
            <a:ext cx="2602865" cy="368300"/>
          </a:xfrm>
          <a:prstGeom prst="rect">
            <a:avLst/>
          </a:prstGeom>
          <a:noFill/>
        </p:spPr>
        <p:txBody>
          <a:bodyPr wrap="square" rtlCol="0">
            <a:spAutoFit/>
          </a:bodyPr>
          <a:p>
            <a:r>
              <a:rPr lang="zh-CN" altLang="en-US"/>
              <a:t>图5-20 LCD显示电路</a:t>
            </a:r>
            <a:endParaRPr lang="zh-CN" altLang="en-US"/>
          </a:p>
        </p:txBody>
      </p:sp>
      <p:pic>
        <p:nvPicPr>
          <p:cNvPr id="35" name="图片 35"/>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905000" y="2492375"/>
            <a:ext cx="8402320" cy="294703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a:sym typeface="+mn-ea"/>
              </a:rPr>
              <a:t>温室环境测量电路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5.2</a:t>
            </a:r>
            <a:endParaRPr lang="en-US" altLang="zh-CN" sz="4000" dirty="0"/>
          </a:p>
        </p:txBody>
      </p:sp>
      <p:sp>
        <p:nvSpPr>
          <p:cNvPr id="23" name="矩形 22"/>
          <p:cNvSpPr/>
          <p:nvPr/>
        </p:nvSpPr>
        <p:spPr>
          <a:xfrm>
            <a:off x="0" y="909320"/>
            <a:ext cx="12211685" cy="17532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4</a:t>
            </a:r>
            <a:r>
              <a:rPr lang="en-US" sz="2400">
                <a:latin typeface="+mj-ea"/>
                <a:ea typeface="+mj-ea"/>
                <a:cs typeface="+mj-ea"/>
                <a:sym typeface="+mn-ea"/>
              </a:rPr>
              <a:t>.</a:t>
            </a:r>
            <a:r>
              <a:rPr sz="2400">
                <a:latin typeface="+mj-ea"/>
                <a:ea typeface="+mj-ea"/>
                <a:cs typeface="+mj-ea"/>
                <a:sym typeface="+mn-ea"/>
              </a:rPr>
              <a:t>蜂鸣报警电路</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当</a:t>
            </a:r>
            <a:r>
              <a:rPr lang="zh-CN" sz="2400">
                <a:latin typeface="+mj-ea"/>
                <a:ea typeface="+mj-ea"/>
                <a:cs typeface="+mj-ea"/>
                <a:sym typeface="+mn-ea"/>
              </a:rPr>
              <a:t>光照</a:t>
            </a:r>
            <a:r>
              <a:rPr sz="2400">
                <a:latin typeface="+mj-ea"/>
                <a:ea typeface="+mj-ea"/>
                <a:cs typeface="+mj-ea"/>
                <a:sym typeface="+mn-ea"/>
              </a:rPr>
              <a:t>强度高至某一数值时，触发单片机产生中断</a:t>
            </a:r>
            <a:r>
              <a:rPr lang="zh-CN" sz="2400">
                <a:latin typeface="+mj-ea"/>
                <a:ea typeface="+mj-ea"/>
                <a:cs typeface="+mj-ea"/>
                <a:sym typeface="+mn-ea"/>
              </a:rPr>
              <a:t>，</a:t>
            </a:r>
            <a:r>
              <a:rPr sz="2400">
                <a:latin typeface="+mj-ea"/>
                <a:ea typeface="+mj-ea"/>
                <a:cs typeface="+mj-ea"/>
                <a:sym typeface="+mn-ea"/>
              </a:rPr>
              <a:t>在</a:t>
            </a:r>
            <a:r>
              <a:rPr lang="zh-CN" sz="2400">
                <a:latin typeface="+mj-ea"/>
                <a:ea typeface="+mj-ea"/>
                <a:cs typeface="+mj-ea"/>
                <a:sym typeface="+mn-ea"/>
              </a:rPr>
              <a:t>引脚</a:t>
            </a:r>
            <a:r>
              <a:rPr sz="2400">
                <a:latin typeface="+mj-ea"/>
                <a:ea typeface="+mj-ea"/>
                <a:cs typeface="+mj-ea"/>
                <a:sym typeface="+mn-ea"/>
              </a:rPr>
              <a:t>IO6输出方波信号，蜂鸣器开始报警。蜂鸣报警电路如图5-21 所示。</a:t>
            </a:r>
            <a:endParaRPr sz="2400">
              <a:latin typeface="+mj-ea"/>
              <a:ea typeface="+mj-ea"/>
              <a:cs typeface="+mj-ea"/>
              <a:sym typeface="+mn-ea"/>
            </a:endParaRPr>
          </a:p>
        </p:txBody>
      </p:sp>
      <p:sp>
        <p:nvSpPr>
          <p:cNvPr id="4" name="文本框 3"/>
          <p:cNvSpPr txBox="1"/>
          <p:nvPr/>
        </p:nvSpPr>
        <p:spPr>
          <a:xfrm>
            <a:off x="4887595" y="6236970"/>
            <a:ext cx="2602865" cy="368300"/>
          </a:xfrm>
          <a:prstGeom prst="rect">
            <a:avLst/>
          </a:prstGeom>
          <a:noFill/>
        </p:spPr>
        <p:txBody>
          <a:bodyPr wrap="square" rtlCol="0">
            <a:spAutoFit/>
          </a:bodyPr>
          <a:p>
            <a:r>
              <a:rPr lang="zh-CN" altLang="en-US"/>
              <a:t>图5-21 蜂鸣报警电路</a:t>
            </a:r>
            <a:endParaRPr lang="zh-CN" altLang="en-US"/>
          </a:p>
        </p:txBody>
      </p:sp>
      <p:pic>
        <p:nvPicPr>
          <p:cNvPr id="36" name="图片 36"/>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4295775" y="2492375"/>
            <a:ext cx="4443730" cy="37693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sp>
        <p:nvSpPr>
          <p:cNvPr id="23" name="矩形 22"/>
          <p:cNvSpPr/>
          <p:nvPr/>
        </p:nvSpPr>
        <p:spPr>
          <a:xfrm>
            <a:off x="-24130" y="1444625"/>
            <a:ext cx="12211685" cy="452310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设计任务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设计一个基于单片机的稳流电源电路，通过单片机控制数模转换，转换成的模拟电压量</a:t>
            </a:r>
            <a:r>
              <a:rPr lang="zh-CN" sz="2400">
                <a:latin typeface="+mj-ea"/>
                <a:ea typeface="+mj-ea"/>
                <a:cs typeface="+mj-ea"/>
                <a:sym typeface="+mn-ea"/>
              </a:rPr>
              <a:t>作</a:t>
            </a:r>
            <a:r>
              <a:rPr sz="2400">
                <a:latin typeface="+mj-ea"/>
                <a:ea typeface="+mj-ea"/>
                <a:cs typeface="+mj-ea"/>
                <a:sym typeface="+mn-ea"/>
              </a:rPr>
              <a:t>为数控恒流源产生电路的基准电压，并且能通过按键控制电路输出的</a:t>
            </a:r>
            <a:r>
              <a:rPr lang="zh-CN" sz="2400">
                <a:latin typeface="+mj-ea"/>
                <a:ea typeface="+mj-ea"/>
                <a:cs typeface="+mj-ea"/>
                <a:sym typeface="+mn-ea"/>
              </a:rPr>
              <a:t>稳定电流值。</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基本要求</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1</a:t>
            </a:r>
            <a:r>
              <a:rPr lang="zh-CN" sz="2400">
                <a:latin typeface="+mj-ea"/>
                <a:ea typeface="+mj-ea"/>
                <a:cs typeface="+mj-ea"/>
                <a:sym typeface="+mn-ea"/>
              </a:rPr>
              <a:t>）</a:t>
            </a:r>
            <a:r>
              <a:rPr sz="2400">
                <a:latin typeface="+mj-ea"/>
                <a:ea typeface="+mj-ea"/>
                <a:cs typeface="+mj-ea"/>
                <a:sym typeface="+mn-ea"/>
              </a:rPr>
              <a:t>按下ADD键</a:t>
            </a:r>
            <a:r>
              <a:rPr lang="zh-CN" sz="2400">
                <a:latin typeface="+mj-ea"/>
                <a:ea typeface="+mj-ea"/>
                <a:cs typeface="+mj-ea"/>
                <a:sym typeface="+mn-ea"/>
              </a:rPr>
              <a:t>，</a:t>
            </a:r>
            <a:r>
              <a:rPr sz="2400">
                <a:latin typeface="+mj-ea"/>
                <a:ea typeface="+mj-ea"/>
                <a:cs typeface="+mj-ea"/>
                <a:sym typeface="+mn-ea"/>
              </a:rPr>
              <a:t>电源电路输出电流值增大。</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2</a:t>
            </a:r>
            <a:r>
              <a:rPr lang="zh-CN" sz="2400">
                <a:latin typeface="+mj-ea"/>
                <a:ea typeface="+mj-ea"/>
                <a:cs typeface="+mj-ea"/>
                <a:sym typeface="+mn-ea"/>
              </a:rPr>
              <a:t>）</a:t>
            </a:r>
            <a:r>
              <a:rPr sz="2400">
                <a:latin typeface="+mj-ea"/>
                <a:ea typeface="+mj-ea"/>
                <a:cs typeface="+mj-ea"/>
                <a:sym typeface="+mn-ea"/>
              </a:rPr>
              <a:t>按下DEC键</a:t>
            </a:r>
            <a:r>
              <a:rPr lang="zh-CN" sz="2400">
                <a:latin typeface="+mj-ea"/>
                <a:ea typeface="+mj-ea"/>
                <a:cs typeface="+mj-ea"/>
                <a:sym typeface="+mn-ea"/>
              </a:rPr>
              <a:t>，</a:t>
            </a:r>
            <a:r>
              <a:rPr sz="2400">
                <a:latin typeface="+mj-ea"/>
                <a:ea typeface="+mj-ea"/>
                <a:cs typeface="+mj-ea"/>
                <a:sym typeface="+mn-ea"/>
              </a:rPr>
              <a:t>电源电路输出电流值减小。</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3</a:t>
            </a:r>
            <a:r>
              <a:rPr lang="zh-CN" sz="2400">
                <a:latin typeface="+mj-ea"/>
                <a:ea typeface="+mj-ea"/>
                <a:cs typeface="+mj-ea"/>
                <a:sym typeface="+mn-ea"/>
              </a:rPr>
              <a:t>）</a:t>
            </a:r>
            <a:r>
              <a:rPr sz="2400">
                <a:latin typeface="+mj-ea"/>
                <a:ea typeface="+mj-ea"/>
                <a:cs typeface="+mj-ea"/>
                <a:sym typeface="+mn-ea"/>
              </a:rPr>
              <a:t>电路输出最小电流是0A</a:t>
            </a:r>
            <a:r>
              <a:rPr lang="zh-CN" sz="2400">
                <a:latin typeface="+mj-ea"/>
                <a:ea typeface="+mj-ea"/>
                <a:cs typeface="+mj-ea"/>
                <a:sym typeface="+mn-ea"/>
              </a:rPr>
              <a:t>，</a:t>
            </a:r>
            <a:r>
              <a:rPr sz="2400">
                <a:latin typeface="+mj-ea"/>
                <a:ea typeface="+mj-ea"/>
                <a:cs typeface="+mj-ea"/>
                <a:sym typeface="+mn-ea"/>
              </a:rPr>
              <a:t>最大电流是0</a:t>
            </a:r>
            <a:r>
              <a:rPr lang="en-US" sz="2400">
                <a:latin typeface="+mj-ea"/>
                <a:ea typeface="+mj-ea"/>
                <a:cs typeface="+mj-ea"/>
                <a:sym typeface="+mn-ea"/>
              </a:rPr>
              <a:t>.</a:t>
            </a:r>
            <a:r>
              <a:rPr sz="2400">
                <a:latin typeface="+mj-ea"/>
                <a:ea typeface="+mj-ea"/>
                <a:cs typeface="+mj-ea"/>
                <a:sym typeface="+mn-ea"/>
              </a:rPr>
              <a:t>38A</a:t>
            </a:r>
            <a:r>
              <a:rPr lang="zh-CN" sz="2400">
                <a:latin typeface="+mj-ea"/>
                <a:ea typeface="+mj-ea"/>
                <a:cs typeface="+mj-ea"/>
                <a:sym typeface="+mn-ea"/>
              </a:rPr>
              <a:t>，</a:t>
            </a:r>
            <a:r>
              <a:rPr sz="2400">
                <a:latin typeface="+mj-ea"/>
                <a:ea typeface="+mj-ea"/>
                <a:cs typeface="+mj-ea"/>
                <a:sym typeface="+mn-ea"/>
              </a:rPr>
              <a:t>步进值为0.01A</a:t>
            </a:r>
            <a:r>
              <a:rPr lang="zh-CN" sz="2400">
                <a:latin typeface="+mj-ea"/>
                <a:ea typeface="+mj-ea"/>
                <a:cs typeface="+mj-ea"/>
                <a:sym typeface="+mn-ea"/>
              </a:rPr>
              <a:t>，</a:t>
            </a:r>
            <a:r>
              <a:rPr sz="2400">
                <a:latin typeface="+mj-ea"/>
                <a:ea typeface="+mj-ea"/>
                <a:cs typeface="+mj-ea"/>
                <a:sym typeface="+mn-ea"/>
              </a:rPr>
              <a:t>所有电流挡位可调。</a:t>
            </a:r>
            <a:endParaRPr sz="2400">
              <a:latin typeface="+mj-ea"/>
              <a:ea typeface="+mj-ea"/>
              <a:cs typeface="+mj-ea"/>
              <a:sym typeface="+mn-ea"/>
            </a:endParaRPr>
          </a:p>
        </p:txBody>
      </p:sp>
      <p:pic>
        <p:nvPicPr>
          <p:cNvPr id="4" name="图片 3" descr="32313534303433353b32313534303433333bd7f7d2b5b1b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9380" y="1556385"/>
            <a:ext cx="576000" cy="576000"/>
          </a:xfrm>
          <a:prstGeom prst="rect">
            <a:avLst/>
          </a:prstGeom>
        </p:spPr>
      </p:pic>
      <p:pic>
        <p:nvPicPr>
          <p:cNvPr id="5" name="图片 4" descr="32313534303433353b32313534303431393bc7a6b1ca"/>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380" y="3212465"/>
            <a:ext cx="576000" cy="5760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a:sym typeface="+mn-ea"/>
              </a:rPr>
              <a:t>温室环境测量电路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5.2</a:t>
            </a:r>
            <a:endParaRPr lang="en-US" altLang="zh-CN" sz="4000" dirty="0"/>
          </a:p>
        </p:txBody>
      </p:sp>
      <p:sp>
        <p:nvSpPr>
          <p:cNvPr id="23" name="矩形 22"/>
          <p:cNvSpPr/>
          <p:nvPr/>
        </p:nvSpPr>
        <p:spPr>
          <a:xfrm>
            <a:off x="0" y="909320"/>
            <a:ext cx="12211685" cy="286131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5</a:t>
            </a:r>
            <a:r>
              <a:rPr lang="en-US" sz="2400">
                <a:latin typeface="+mj-ea"/>
                <a:ea typeface="+mj-ea"/>
                <a:cs typeface="+mj-ea"/>
                <a:sym typeface="+mn-ea"/>
              </a:rPr>
              <a:t>.</a:t>
            </a:r>
            <a:r>
              <a:rPr sz="2400">
                <a:latin typeface="+mj-ea"/>
                <a:ea typeface="+mj-ea"/>
                <a:cs typeface="+mj-ea"/>
                <a:sym typeface="+mn-ea"/>
              </a:rPr>
              <a:t>温度与湿度测量电路</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温度与湿度测量电路采用传感器DHT22进行测量</a:t>
            </a:r>
            <a:r>
              <a:rPr lang="zh-CN" sz="2400">
                <a:latin typeface="+mj-ea"/>
                <a:ea typeface="+mj-ea"/>
                <a:cs typeface="+mj-ea"/>
                <a:sym typeface="+mn-ea"/>
              </a:rPr>
              <a:t>，</a:t>
            </a:r>
            <a:r>
              <a:rPr sz="2400">
                <a:latin typeface="+mj-ea"/>
                <a:ea typeface="+mj-ea"/>
                <a:cs typeface="+mj-ea"/>
                <a:sym typeface="+mn-ea"/>
              </a:rPr>
              <a:t>如图5-22</a:t>
            </a:r>
            <a:r>
              <a:rPr lang="zh-CN" sz="2400">
                <a:latin typeface="+mj-ea"/>
                <a:ea typeface="+mj-ea"/>
                <a:cs typeface="+mj-ea"/>
                <a:sym typeface="+mn-ea"/>
              </a:rPr>
              <a:t>所示</a:t>
            </a:r>
            <a:r>
              <a:rPr sz="2400">
                <a:latin typeface="+mj-ea"/>
                <a:ea typeface="+mj-ea"/>
                <a:cs typeface="+mj-ea"/>
                <a:sym typeface="+mn-ea"/>
              </a:rPr>
              <a:t>。电信号经过放大滤波后，将采集到的信息传送到单片机。</a:t>
            </a:r>
            <a:r>
              <a:rPr sz="2400">
                <a:latin typeface="+mj-ea"/>
                <a:ea typeface="+mj-ea"/>
                <a:cs typeface="+mj-ea"/>
                <a:sym typeface="+mn-ea"/>
              </a:rPr>
              <a:t>温度与湿度测量电路</a:t>
            </a:r>
            <a:r>
              <a:rPr lang="zh-CN" sz="2400">
                <a:latin typeface="+mj-ea"/>
                <a:ea typeface="+mj-ea"/>
                <a:cs typeface="+mj-ea"/>
                <a:sym typeface="+mn-ea"/>
              </a:rPr>
              <a:t>设有</a:t>
            </a:r>
            <a:r>
              <a:rPr lang="en-US" sz="2400">
                <a:latin typeface="+mj-ea"/>
                <a:ea typeface="+mj-ea"/>
                <a:cs typeface="+mj-ea"/>
                <a:sym typeface="+mn-ea"/>
              </a:rPr>
              <a:t>3</a:t>
            </a:r>
            <a:r>
              <a:rPr sz="2400">
                <a:latin typeface="+mj-ea"/>
                <a:ea typeface="+mj-ea"/>
                <a:cs typeface="+mj-ea"/>
                <a:sym typeface="+mn-ea"/>
              </a:rPr>
              <a:t>个开关，当开关1闭合时，LCD显示光照信息</a:t>
            </a:r>
            <a:r>
              <a:rPr lang="zh-CN" sz="2400">
                <a:latin typeface="+mj-ea"/>
                <a:ea typeface="+mj-ea"/>
                <a:cs typeface="+mj-ea"/>
                <a:sym typeface="+mn-ea"/>
              </a:rPr>
              <a:t>；</a:t>
            </a:r>
            <a:r>
              <a:rPr sz="2400">
                <a:latin typeface="+mj-ea"/>
                <a:ea typeface="+mj-ea"/>
                <a:cs typeface="+mj-ea"/>
                <a:sym typeface="+mn-ea"/>
              </a:rPr>
              <a:t>当开关2闭合时，LCD显示湿度信息</a:t>
            </a:r>
            <a:r>
              <a:rPr lang="zh-CN" sz="2400">
                <a:latin typeface="+mj-ea"/>
                <a:ea typeface="+mj-ea"/>
                <a:cs typeface="+mj-ea"/>
                <a:sym typeface="+mn-ea"/>
              </a:rPr>
              <a:t>；</a:t>
            </a:r>
            <a:r>
              <a:rPr sz="2400">
                <a:latin typeface="+mj-ea"/>
                <a:ea typeface="+mj-ea"/>
                <a:cs typeface="+mj-ea"/>
                <a:sym typeface="+mn-ea"/>
              </a:rPr>
              <a:t>当开关3闭合时，LCD显示温度信息。</a:t>
            </a:r>
            <a:r>
              <a:rPr lang="zh-CN" sz="2400">
                <a:latin typeface="+mj-ea"/>
                <a:ea typeface="+mj-ea"/>
                <a:cs typeface="+mj-ea"/>
                <a:sym typeface="+mn-ea"/>
              </a:rPr>
              <a:t>如</a:t>
            </a:r>
            <a:r>
              <a:rPr sz="2400">
                <a:latin typeface="+mj-ea"/>
                <a:ea typeface="+mj-ea"/>
                <a:cs typeface="+mj-ea"/>
                <a:sym typeface="+mn-ea"/>
              </a:rPr>
              <a:t>图5-23 所示</a:t>
            </a:r>
            <a:r>
              <a:rPr lang="zh-CN" sz="2400">
                <a:latin typeface="+mj-ea"/>
                <a:ea typeface="+mj-ea"/>
                <a:cs typeface="+mj-ea"/>
                <a:sym typeface="+mn-ea"/>
              </a:rPr>
              <a:t>。</a:t>
            </a:r>
            <a:endParaRPr lang="zh-CN" sz="2400">
              <a:latin typeface="+mj-ea"/>
              <a:ea typeface="+mj-ea"/>
              <a:cs typeface="+mj-ea"/>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a:sym typeface="+mn-ea"/>
              </a:rPr>
              <a:t>温室环境测量电路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5.2</a:t>
            </a:r>
            <a:endParaRPr lang="en-US" altLang="zh-CN" sz="4000" dirty="0"/>
          </a:p>
        </p:txBody>
      </p:sp>
      <p:pic>
        <p:nvPicPr>
          <p:cNvPr id="314" name="图片 314"/>
          <p:cNvPicPr>
            <a:picLocks noChangeAspect="1"/>
          </p:cNvPicPr>
          <p:nvPr/>
        </p:nvPicPr>
        <p:blipFill>
          <a:blip r:embed="rId1">
            <a:clrChange>
              <a:clrFrom>
                <a:srgbClr val="FFFFFF">
                  <a:alpha val="100000"/>
                </a:srgbClr>
              </a:clrFrom>
              <a:clrTo>
                <a:srgbClr val="FFFFFF">
                  <a:alpha val="100000"/>
                  <a:alpha val="0"/>
                </a:srgbClr>
              </a:clrTo>
            </a:clrChange>
          </a:blip>
          <a:srcRect l="2361" r="1703"/>
          <a:stretch>
            <a:fillRect/>
          </a:stretch>
        </p:blipFill>
        <p:spPr>
          <a:xfrm>
            <a:off x="47625" y="958850"/>
            <a:ext cx="7045325" cy="3823970"/>
          </a:xfrm>
          <a:prstGeom prst="rect">
            <a:avLst/>
          </a:prstGeom>
        </p:spPr>
      </p:pic>
      <p:sp>
        <p:nvSpPr>
          <p:cNvPr id="4" name="文本框 3"/>
          <p:cNvSpPr txBox="1"/>
          <p:nvPr/>
        </p:nvSpPr>
        <p:spPr>
          <a:xfrm>
            <a:off x="1590040" y="4929505"/>
            <a:ext cx="3064510" cy="368300"/>
          </a:xfrm>
          <a:prstGeom prst="rect">
            <a:avLst/>
          </a:prstGeom>
          <a:noFill/>
        </p:spPr>
        <p:txBody>
          <a:bodyPr wrap="square" rtlCol="0">
            <a:spAutoFit/>
          </a:bodyPr>
          <a:p>
            <a:r>
              <a:rPr lang="zh-CN" altLang="en-US"/>
              <a:t>图5-22 温度与湿度测量电路</a:t>
            </a:r>
            <a:endParaRPr lang="zh-CN" altLang="en-US"/>
          </a:p>
        </p:txBody>
      </p:sp>
      <p:pic>
        <p:nvPicPr>
          <p:cNvPr id="315" name="图片 315"/>
          <p:cNvPicPr>
            <a:picLocks noChangeAspect="1"/>
          </p:cNvPicPr>
          <p:nvPr/>
        </p:nvPicPr>
        <p:blipFill>
          <a:blip r:embed="rId2">
            <a:clrChange>
              <a:clrFrom>
                <a:srgbClr val="FFFFFF">
                  <a:alpha val="100000"/>
                </a:srgbClr>
              </a:clrFrom>
              <a:clrTo>
                <a:srgbClr val="FFFFFF">
                  <a:alpha val="100000"/>
                  <a:alpha val="0"/>
                </a:srgbClr>
              </a:clrTo>
            </a:clrChange>
            <a:lum bright="6000"/>
          </a:blip>
          <a:srcRect b="69019"/>
          <a:stretch>
            <a:fillRect/>
          </a:stretch>
        </p:blipFill>
        <p:spPr>
          <a:xfrm>
            <a:off x="7608570" y="958850"/>
            <a:ext cx="3956050" cy="1703070"/>
          </a:xfrm>
          <a:prstGeom prst="rect">
            <a:avLst/>
          </a:prstGeom>
        </p:spPr>
      </p:pic>
      <p:sp>
        <p:nvSpPr>
          <p:cNvPr id="5" name="文本框 4"/>
          <p:cNvSpPr txBox="1"/>
          <p:nvPr/>
        </p:nvSpPr>
        <p:spPr>
          <a:xfrm>
            <a:off x="8688705" y="6501765"/>
            <a:ext cx="1879600" cy="368300"/>
          </a:xfrm>
          <a:prstGeom prst="rect">
            <a:avLst/>
          </a:prstGeom>
          <a:noFill/>
        </p:spPr>
        <p:txBody>
          <a:bodyPr wrap="square" rtlCol="0">
            <a:spAutoFit/>
          </a:bodyPr>
          <a:p>
            <a:r>
              <a:rPr lang="zh-CN" altLang="en-US"/>
              <a:t>图5-23 开关电路</a:t>
            </a:r>
            <a:endParaRPr lang="zh-CN" altLang="en-US"/>
          </a:p>
        </p:txBody>
      </p:sp>
      <p:pic>
        <p:nvPicPr>
          <p:cNvPr id="7" name="图片 315"/>
          <p:cNvPicPr>
            <a:picLocks noChangeAspect="1"/>
          </p:cNvPicPr>
          <p:nvPr/>
        </p:nvPicPr>
        <p:blipFill>
          <a:blip r:embed="rId2">
            <a:clrChange>
              <a:clrFrom>
                <a:srgbClr val="FFF1F1">
                  <a:alpha val="100000"/>
                </a:srgbClr>
              </a:clrFrom>
              <a:clrTo>
                <a:srgbClr val="FFF1F1">
                  <a:alpha val="100000"/>
                  <a:alpha val="0"/>
                </a:srgbClr>
              </a:clrTo>
            </a:clrChange>
            <a:lum bright="6000"/>
          </a:blip>
          <a:srcRect t="31004" b="38315"/>
          <a:stretch>
            <a:fillRect/>
          </a:stretch>
        </p:blipFill>
        <p:spPr>
          <a:xfrm>
            <a:off x="7679690" y="2780665"/>
            <a:ext cx="3992880" cy="1702435"/>
          </a:xfrm>
          <a:prstGeom prst="rect">
            <a:avLst/>
          </a:prstGeom>
        </p:spPr>
      </p:pic>
      <p:pic>
        <p:nvPicPr>
          <p:cNvPr id="8" name="图片 315"/>
          <p:cNvPicPr>
            <a:picLocks noChangeAspect="1"/>
          </p:cNvPicPr>
          <p:nvPr/>
        </p:nvPicPr>
        <p:blipFill>
          <a:blip r:embed="rId2">
            <a:clrChange>
              <a:clrFrom>
                <a:srgbClr val="FFFFFF">
                  <a:alpha val="100000"/>
                </a:srgbClr>
              </a:clrFrom>
              <a:clrTo>
                <a:srgbClr val="FFFFFF">
                  <a:alpha val="100000"/>
                  <a:alpha val="0"/>
                </a:srgbClr>
              </a:clrTo>
            </a:clrChange>
            <a:lum bright="6000"/>
          </a:blip>
          <a:srcRect t="68627" b="969"/>
          <a:stretch>
            <a:fillRect/>
          </a:stretch>
        </p:blipFill>
        <p:spPr>
          <a:xfrm>
            <a:off x="7735570" y="4858385"/>
            <a:ext cx="3956050" cy="167132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a:sym typeface="+mn-ea"/>
              </a:rPr>
              <a:t>温室环境测量电路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5.2</a:t>
            </a:r>
            <a:endParaRPr lang="en-US" altLang="zh-CN" sz="4000" dirty="0"/>
          </a:p>
        </p:txBody>
      </p:sp>
      <p:sp>
        <p:nvSpPr>
          <p:cNvPr id="23" name="矩形 22"/>
          <p:cNvSpPr/>
          <p:nvPr/>
        </p:nvSpPr>
        <p:spPr>
          <a:xfrm>
            <a:off x="0" y="909320"/>
            <a:ext cx="12211685" cy="17532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6</a:t>
            </a:r>
            <a:r>
              <a:rPr lang="en-US" sz="2400">
                <a:latin typeface="+mj-ea"/>
                <a:ea typeface="+mj-ea"/>
                <a:cs typeface="+mj-ea"/>
                <a:sym typeface="+mn-ea"/>
              </a:rPr>
              <a:t>.</a:t>
            </a:r>
            <a:r>
              <a:rPr sz="2400">
                <a:latin typeface="+mj-ea"/>
                <a:ea typeface="+mj-ea"/>
                <a:cs typeface="+mj-ea"/>
                <a:sym typeface="+mn-ea"/>
              </a:rPr>
              <a:t>光照补偿电路</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当光照强度低于500Lux时，打开光照补偿装置进行光照补偿。同时，AVR单片机内部的计时器开始计时，通过数码管显示器显示光照补偿时间，如图5-24 和图5-25 所示。</a:t>
            </a:r>
            <a:endParaRPr sz="2400">
              <a:latin typeface="+mj-ea"/>
              <a:ea typeface="+mj-ea"/>
              <a:cs typeface="+mj-ea"/>
              <a:sym typeface="+mn-ea"/>
            </a:endParaRPr>
          </a:p>
        </p:txBody>
      </p:sp>
      <p:pic>
        <p:nvPicPr>
          <p:cNvPr id="80" name="图片 80"/>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3098800" y="2708910"/>
            <a:ext cx="5994298" cy="2880000"/>
          </a:xfrm>
          <a:prstGeom prst="rect">
            <a:avLst/>
          </a:prstGeom>
        </p:spPr>
      </p:pic>
      <p:sp>
        <p:nvSpPr>
          <p:cNvPr id="4" name="文本框 3"/>
          <p:cNvSpPr txBox="1"/>
          <p:nvPr/>
        </p:nvSpPr>
        <p:spPr>
          <a:xfrm>
            <a:off x="4439920" y="5805170"/>
            <a:ext cx="2836545" cy="368300"/>
          </a:xfrm>
          <a:prstGeom prst="rect">
            <a:avLst/>
          </a:prstGeom>
          <a:noFill/>
        </p:spPr>
        <p:txBody>
          <a:bodyPr wrap="square" rtlCol="0">
            <a:spAutoFit/>
          </a:bodyPr>
          <a:p>
            <a:r>
              <a:rPr lang="zh-CN" altLang="en-US"/>
              <a:t>图5-24 光照补偿采集电路</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a:sym typeface="+mn-ea"/>
              </a:rPr>
              <a:t>温室环境测量电路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5.2</a:t>
            </a:r>
            <a:endParaRPr lang="en-US" altLang="zh-CN" sz="4000" dirty="0"/>
          </a:p>
        </p:txBody>
      </p:sp>
      <p:sp>
        <p:nvSpPr>
          <p:cNvPr id="4" name="文本框 3"/>
          <p:cNvSpPr txBox="1"/>
          <p:nvPr/>
        </p:nvSpPr>
        <p:spPr>
          <a:xfrm>
            <a:off x="3719830" y="5012690"/>
            <a:ext cx="3343910" cy="368300"/>
          </a:xfrm>
          <a:prstGeom prst="rect">
            <a:avLst/>
          </a:prstGeom>
          <a:noFill/>
        </p:spPr>
        <p:txBody>
          <a:bodyPr wrap="square" rtlCol="0">
            <a:spAutoFit/>
          </a:bodyPr>
          <a:p>
            <a:r>
              <a:rPr lang="zh-CN" altLang="en-US"/>
              <a:t>图5-25 光照补偿时间显示电路</a:t>
            </a:r>
            <a:endParaRPr lang="zh-CN" altLang="en-US"/>
          </a:p>
        </p:txBody>
      </p:sp>
      <p:pic>
        <p:nvPicPr>
          <p:cNvPr id="317" name="图片 317"/>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847850" y="1196340"/>
            <a:ext cx="7596331" cy="3600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a:sym typeface="+mn-ea"/>
              </a:rPr>
              <a:t>温室环境测量电路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5.2</a:t>
            </a:r>
            <a:endParaRPr lang="en-US" altLang="zh-CN" sz="4000" dirty="0"/>
          </a:p>
        </p:txBody>
      </p:sp>
      <p:sp>
        <p:nvSpPr>
          <p:cNvPr id="4" name="文本框 3"/>
          <p:cNvSpPr txBox="1"/>
          <p:nvPr/>
        </p:nvSpPr>
        <p:spPr>
          <a:xfrm>
            <a:off x="4439920" y="6489700"/>
            <a:ext cx="2836545" cy="368300"/>
          </a:xfrm>
          <a:prstGeom prst="rect">
            <a:avLst/>
          </a:prstGeom>
          <a:noFill/>
        </p:spPr>
        <p:txBody>
          <a:bodyPr wrap="square" rtlCol="0">
            <a:spAutoFit/>
          </a:bodyPr>
          <a:p>
            <a:r>
              <a:rPr lang="zh-CN" altLang="en-US"/>
              <a:t>图5-2</a:t>
            </a:r>
            <a:r>
              <a:rPr lang="en-US" altLang="zh-CN"/>
              <a:t>6</a:t>
            </a:r>
            <a:r>
              <a:rPr lang="zh-CN" altLang="en-US"/>
              <a:t> </a:t>
            </a:r>
            <a:r>
              <a:rPr lang="zh-CN">
                <a:latin typeface="+mj-ea"/>
                <a:ea typeface="+mj-ea"/>
                <a:cs typeface="+mj-ea"/>
                <a:sym typeface="+mn-ea"/>
              </a:rPr>
              <a:t>整体电路原理图</a:t>
            </a:r>
            <a:endParaRPr lang="zh-CN" altLang="en-US"/>
          </a:p>
        </p:txBody>
      </p:sp>
      <p:sp>
        <p:nvSpPr>
          <p:cNvPr id="8" name="矩形 7"/>
          <p:cNvSpPr/>
          <p:nvPr/>
        </p:nvSpPr>
        <p:spPr>
          <a:xfrm>
            <a:off x="0" y="909320"/>
            <a:ext cx="2980690" cy="1753235"/>
          </a:xfrm>
          <a:prstGeom prst="rect">
            <a:avLst/>
          </a:prstGeom>
        </p:spPr>
        <p:txBody>
          <a:bodyPr wrap="square">
            <a:spAutoFit/>
          </a:bodyPr>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7.</a:t>
            </a:r>
            <a:r>
              <a:rPr lang="zh-CN" sz="2400">
                <a:latin typeface="+mj-ea"/>
                <a:ea typeface="+mj-ea"/>
                <a:cs typeface="+mj-ea"/>
                <a:sym typeface="+mn-ea"/>
              </a:rPr>
              <a:t>整体</a:t>
            </a:r>
            <a:r>
              <a:rPr sz="2400">
                <a:latin typeface="+mj-ea"/>
                <a:ea typeface="+mj-ea"/>
                <a:cs typeface="+mj-ea"/>
                <a:sym typeface="+mn-ea"/>
              </a:rPr>
              <a:t>电路</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整体电路原理图</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如图5-2</a:t>
            </a:r>
            <a:r>
              <a:rPr lang="en-US" sz="2400">
                <a:latin typeface="+mj-ea"/>
                <a:ea typeface="+mj-ea"/>
                <a:cs typeface="+mj-ea"/>
                <a:sym typeface="+mn-ea"/>
              </a:rPr>
              <a:t>6</a:t>
            </a:r>
            <a:r>
              <a:rPr sz="2400">
                <a:latin typeface="+mj-ea"/>
                <a:ea typeface="+mj-ea"/>
                <a:cs typeface="+mj-ea"/>
                <a:sym typeface="+mn-ea"/>
              </a:rPr>
              <a:t>所示。</a:t>
            </a:r>
            <a:endParaRPr sz="2400">
              <a:latin typeface="+mj-ea"/>
              <a:ea typeface="+mj-ea"/>
              <a:cs typeface="+mj-ea"/>
              <a:sym typeface="+mn-ea"/>
            </a:endParaRPr>
          </a:p>
        </p:txBody>
      </p:sp>
      <p:pic>
        <p:nvPicPr>
          <p:cNvPr id="39" name="图片 13"/>
          <p:cNvPicPr>
            <a:picLocks noChangeAspect="1"/>
          </p:cNvPicPr>
          <p:nvPr/>
        </p:nvPicPr>
        <p:blipFill>
          <a:blip r:embed="rId1">
            <a:clrChange>
              <a:clrFrom>
                <a:srgbClr val="FFFFFF">
                  <a:alpha val="100000"/>
                </a:srgbClr>
              </a:clrFrom>
              <a:clrTo>
                <a:srgbClr val="FFFFFF">
                  <a:alpha val="100000"/>
                  <a:alpha val="0"/>
                </a:srgbClr>
              </a:clrTo>
            </a:clrChange>
          </a:blip>
          <a:srcRect l="1604" t="342" r="1852"/>
          <a:stretch>
            <a:fillRect/>
          </a:stretch>
        </p:blipFill>
        <p:spPr>
          <a:xfrm>
            <a:off x="2844800" y="1103630"/>
            <a:ext cx="9003665" cy="5443220"/>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a:sym typeface="+mn-ea"/>
              </a:rPr>
              <a:t>温室环境测量电路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5.2</a:t>
            </a:r>
            <a:endParaRPr lang="en-US" altLang="zh-CN" sz="4000" dirty="0"/>
          </a:p>
        </p:txBody>
      </p:sp>
      <p:sp>
        <p:nvSpPr>
          <p:cNvPr id="23" name="矩形 22"/>
          <p:cNvSpPr/>
          <p:nvPr/>
        </p:nvSpPr>
        <p:spPr>
          <a:xfrm>
            <a:off x="-24765" y="980440"/>
            <a:ext cx="12211685" cy="17532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可视化程序设计</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1.</a:t>
            </a:r>
            <a:r>
              <a:rPr lang="zh-CN" sz="2400">
                <a:latin typeface="+mj-ea"/>
                <a:ea typeface="+mj-ea"/>
                <a:cs typeface="+mj-ea"/>
                <a:sym typeface="+mn-ea"/>
              </a:rPr>
              <a:t>主程序设计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主程序</a:t>
            </a:r>
            <a:r>
              <a:rPr lang="zh-CN" sz="2400">
                <a:latin typeface="+mj-ea"/>
                <a:ea typeface="+mj-ea"/>
                <a:cs typeface="+mj-ea"/>
                <a:sym typeface="+mn-ea"/>
              </a:rPr>
              <a:t>结构流程图</a:t>
            </a:r>
            <a:r>
              <a:rPr sz="2400">
                <a:latin typeface="+mj-ea"/>
                <a:ea typeface="+mj-ea"/>
                <a:cs typeface="+mj-ea"/>
                <a:sym typeface="+mn-ea"/>
              </a:rPr>
              <a:t>如图5-27 所示。</a:t>
            </a:r>
            <a:r>
              <a:rPr lang="zh-CN" sz="2400">
                <a:latin typeface="+mj-ea"/>
                <a:ea typeface="+mj-ea"/>
                <a:cs typeface="+mj-ea"/>
                <a:sym typeface="+mn-ea"/>
              </a:rPr>
              <a:t>主程序可视化流程图如图</a:t>
            </a:r>
            <a:r>
              <a:rPr lang="en-US" altLang="zh-CN" sz="2400">
                <a:latin typeface="+mj-ea"/>
                <a:ea typeface="+mj-ea"/>
                <a:cs typeface="+mj-ea"/>
                <a:sym typeface="+mn-ea"/>
              </a:rPr>
              <a:t>5-28</a:t>
            </a:r>
            <a:r>
              <a:rPr lang="zh-CN" altLang="en-US" sz="2400">
                <a:latin typeface="+mj-ea"/>
                <a:ea typeface="+mj-ea"/>
                <a:cs typeface="+mj-ea"/>
                <a:sym typeface="+mn-ea"/>
              </a:rPr>
              <a:t>所示。</a:t>
            </a:r>
            <a:endParaRPr lang="zh-CN" altLang="en-US" sz="2400">
              <a:latin typeface="+mj-ea"/>
              <a:ea typeface="+mj-ea"/>
              <a:cs typeface="+mj-ea"/>
              <a:sym typeface="+mn-ea"/>
            </a:endParaRPr>
          </a:p>
        </p:txBody>
      </p:sp>
      <p:pic>
        <p:nvPicPr>
          <p:cNvPr id="4" name="图片 3" descr="343638353633323b343638353930383bb5e7c4d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9380" y="1052195"/>
            <a:ext cx="576000" cy="5760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a:sym typeface="+mn-ea"/>
              </a:rPr>
              <a:t>温室环境测量电路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5.2</a:t>
            </a:r>
            <a:endParaRPr lang="en-US" altLang="zh-CN" sz="4000" dirty="0"/>
          </a:p>
        </p:txBody>
      </p:sp>
      <p:sp>
        <p:nvSpPr>
          <p:cNvPr id="7" name="文本框 6"/>
          <p:cNvSpPr txBox="1"/>
          <p:nvPr/>
        </p:nvSpPr>
        <p:spPr>
          <a:xfrm>
            <a:off x="656590" y="6504305"/>
            <a:ext cx="2903220" cy="368300"/>
          </a:xfrm>
          <a:prstGeom prst="rect">
            <a:avLst/>
          </a:prstGeom>
          <a:noFill/>
        </p:spPr>
        <p:txBody>
          <a:bodyPr wrap="square" rtlCol="0">
            <a:spAutoFit/>
          </a:bodyPr>
          <a:p>
            <a:r>
              <a:rPr lang="zh-CN" altLang="en-US"/>
              <a:t>图5-27 主程序结构框图</a:t>
            </a:r>
            <a:endParaRPr lang="zh-CN" altLang="en-US"/>
          </a:p>
        </p:txBody>
      </p:sp>
      <p:sp>
        <p:nvSpPr>
          <p:cNvPr id="8" name="文本框 7"/>
          <p:cNvSpPr txBox="1"/>
          <p:nvPr/>
        </p:nvSpPr>
        <p:spPr>
          <a:xfrm>
            <a:off x="6024245" y="6489700"/>
            <a:ext cx="2903220" cy="368300"/>
          </a:xfrm>
          <a:prstGeom prst="rect">
            <a:avLst/>
          </a:prstGeom>
          <a:noFill/>
        </p:spPr>
        <p:txBody>
          <a:bodyPr wrap="square" rtlCol="0">
            <a:spAutoFit/>
          </a:bodyPr>
          <a:p>
            <a:r>
              <a:rPr lang="zh-CN" altLang="en-US"/>
              <a:t>图5-27 主程序结构框图</a:t>
            </a:r>
            <a:endParaRPr lang="zh-CN" altLang="en-US"/>
          </a:p>
        </p:txBody>
      </p:sp>
      <p:pic>
        <p:nvPicPr>
          <p:cNvPr id="54" name="图片 21"/>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5226685" y="935355"/>
            <a:ext cx="3700780" cy="5568950"/>
          </a:xfrm>
          <a:prstGeom prst="rect">
            <a:avLst/>
          </a:prstGeom>
          <a:noFill/>
          <a:ln w="9525">
            <a:noFill/>
          </a:ln>
        </p:spPr>
      </p:pic>
      <p:pic>
        <p:nvPicPr>
          <p:cNvPr id="10" name="图片 9"/>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321310" y="907415"/>
            <a:ext cx="3182620" cy="558228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a:sym typeface="+mn-ea"/>
              </a:rPr>
              <a:t>温室环境测量电路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5.2</a:t>
            </a:r>
            <a:endParaRPr lang="en-US" altLang="zh-CN" sz="4000" dirty="0"/>
          </a:p>
        </p:txBody>
      </p:sp>
      <p:sp>
        <p:nvSpPr>
          <p:cNvPr id="23" name="矩形 22"/>
          <p:cNvSpPr/>
          <p:nvPr/>
        </p:nvSpPr>
        <p:spPr>
          <a:xfrm>
            <a:off x="-24765" y="980440"/>
            <a:ext cx="6563360" cy="17532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2</a:t>
            </a:r>
            <a:r>
              <a:rPr sz="2400">
                <a:latin typeface="+mj-ea"/>
                <a:ea typeface="+mj-ea"/>
                <a:cs typeface="+mj-ea"/>
                <a:sym typeface="+mn-ea"/>
              </a:rPr>
              <a:t>.</a:t>
            </a:r>
            <a:r>
              <a:rPr lang="zh-CN" sz="2400">
                <a:latin typeface="+mj-ea"/>
                <a:ea typeface="+mj-ea"/>
                <a:cs typeface="+mj-ea"/>
                <a:sym typeface="+mn-ea"/>
              </a:rPr>
              <a:t>测量电路子程序</a:t>
            </a:r>
            <a:r>
              <a:rPr lang="zh-CN" sz="2400">
                <a:latin typeface="+mj-ea"/>
                <a:ea typeface="+mj-ea"/>
                <a:cs typeface="+mj-ea"/>
                <a:sym typeface="+mn-ea"/>
              </a:rPr>
              <a:t>设计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测量电路子程序结构框图如图5-2</a:t>
            </a:r>
            <a:r>
              <a:rPr lang="en-US" sz="2400">
                <a:latin typeface="+mj-ea"/>
                <a:ea typeface="+mj-ea"/>
                <a:cs typeface="+mj-ea"/>
                <a:sym typeface="+mn-ea"/>
              </a:rPr>
              <a:t>9</a:t>
            </a:r>
            <a:r>
              <a:rPr sz="2400">
                <a:latin typeface="+mj-ea"/>
                <a:ea typeface="+mj-ea"/>
                <a:cs typeface="+mj-ea"/>
                <a:sym typeface="+mn-ea"/>
              </a:rPr>
              <a:t>所示。</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测量电路子程序可视化流程如图5-</a:t>
            </a:r>
            <a:r>
              <a:rPr lang="en-US" sz="2400">
                <a:latin typeface="+mj-ea"/>
                <a:ea typeface="+mj-ea"/>
                <a:cs typeface="+mj-ea"/>
                <a:sym typeface="+mn-ea"/>
              </a:rPr>
              <a:t>30</a:t>
            </a:r>
            <a:r>
              <a:rPr sz="2400">
                <a:latin typeface="+mj-ea"/>
                <a:ea typeface="+mj-ea"/>
                <a:cs typeface="+mj-ea"/>
                <a:sym typeface="+mn-ea"/>
              </a:rPr>
              <a:t> 所示。</a:t>
            </a:r>
            <a:endParaRPr sz="2400">
              <a:latin typeface="+mj-ea"/>
              <a:ea typeface="+mj-ea"/>
              <a:cs typeface="+mj-ea"/>
              <a:sym typeface="+mn-ea"/>
            </a:endParaRPr>
          </a:p>
        </p:txBody>
      </p:sp>
      <p:pic>
        <p:nvPicPr>
          <p:cNvPr id="5" name="图片 4"/>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456045" y="919480"/>
            <a:ext cx="5655310" cy="5605780"/>
          </a:xfrm>
          <a:prstGeom prst="rect">
            <a:avLst/>
          </a:prstGeom>
        </p:spPr>
      </p:pic>
      <p:sp>
        <p:nvSpPr>
          <p:cNvPr id="7" name="文本框 6"/>
          <p:cNvSpPr txBox="1"/>
          <p:nvPr/>
        </p:nvSpPr>
        <p:spPr>
          <a:xfrm>
            <a:off x="7536180" y="6489700"/>
            <a:ext cx="3594100" cy="368300"/>
          </a:xfrm>
          <a:prstGeom prst="rect">
            <a:avLst/>
          </a:prstGeom>
          <a:noFill/>
        </p:spPr>
        <p:txBody>
          <a:bodyPr wrap="square" rtlCol="0">
            <a:spAutoFit/>
          </a:bodyPr>
          <a:p>
            <a:r>
              <a:rPr lang="zh-CN" altLang="en-US"/>
              <a:t>图5-29 测量电路子程序结构框图</a:t>
            </a:r>
            <a:endParaRPr lang="zh-CN" altLang="en-US"/>
          </a:p>
        </p:txBody>
      </p:sp>
      <p:pic>
        <p:nvPicPr>
          <p:cNvPr id="72" name="图片 19"/>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101600" y="2636520"/>
            <a:ext cx="6538595" cy="3872865"/>
          </a:xfrm>
          <a:prstGeom prst="rect">
            <a:avLst/>
          </a:prstGeom>
          <a:noFill/>
          <a:ln w="9525">
            <a:noFill/>
          </a:ln>
        </p:spPr>
      </p:pic>
      <p:sp>
        <p:nvSpPr>
          <p:cNvPr id="8" name="文本框 7"/>
          <p:cNvSpPr txBox="1"/>
          <p:nvPr/>
        </p:nvSpPr>
        <p:spPr>
          <a:xfrm>
            <a:off x="1370330" y="6452870"/>
            <a:ext cx="3920490" cy="368300"/>
          </a:xfrm>
          <a:prstGeom prst="rect">
            <a:avLst/>
          </a:prstGeom>
          <a:noFill/>
        </p:spPr>
        <p:txBody>
          <a:bodyPr wrap="square" rtlCol="0">
            <a:spAutoFit/>
          </a:bodyPr>
          <a:p>
            <a:r>
              <a:rPr lang="zh-CN" altLang="en-US"/>
              <a:t>图5-30 测量电路子程序可视化设计</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a:sym typeface="+mn-ea"/>
              </a:rPr>
              <a:t>温室环境测量电路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5.2</a:t>
            </a:r>
            <a:endParaRPr lang="en-US" altLang="zh-CN" sz="4000" dirty="0"/>
          </a:p>
        </p:txBody>
      </p:sp>
      <p:sp>
        <p:nvSpPr>
          <p:cNvPr id="23" name="矩形 22"/>
          <p:cNvSpPr/>
          <p:nvPr/>
        </p:nvSpPr>
        <p:spPr>
          <a:xfrm>
            <a:off x="-24765" y="980440"/>
            <a:ext cx="6563360" cy="286131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3</a:t>
            </a:r>
            <a:r>
              <a:rPr sz="2400">
                <a:latin typeface="+mj-ea"/>
                <a:ea typeface="+mj-ea"/>
                <a:cs typeface="+mj-ea"/>
                <a:sym typeface="+mn-ea"/>
              </a:rPr>
              <a:t>.</a:t>
            </a:r>
            <a:r>
              <a:rPr lang="zh-CN" sz="2400">
                <a:latin typeface="+mj-ea"/>
                <a:ea typeface="+mj-ea"/>
                <a:cs typeface="+mj-ea"/>
                <a:sym typeface="+mn-ea"/>
              </a:rPr>
              <a:t>定时器子程序设计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定时器子程序结构流程图如图5-3</a:t>
            </a:r>
            <a:r>
              <a:rPr lang="en-US" altLang="zh-CN" sz="2400">
                <a:latin typeface="+mj-ea"/>
                <a:ea typeface="+mj-ea"/>
                <a:cs typeface="+mj-ea"/>
                <a:sym typeface="+mn-ea"/>
              </a:rPr>
              <a:t>1</a:t>
            </a:r>
            <a:r>
              <a:rPr lang="zh-CN" sz="2400">
                <a:latin typeface="+mj-ea"/>
                <a:ea typeface="+mj-ea"/>
                <a:cs typeface="+mj-ea"/>
                <a:sym typeface="+mn-ea"/>
              </a:rPr>
              <a:t>所示。</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应用时间子程序可视化流程图如图</a:t>
            </a:r>
            <a:r>
              <a:rPr lang="en-US" altLang="zh-CN" sz="2400">
                <a:latin typeface="+mj-ea"/>
                <a:ea typeface="+mj-ea"/>
                <a:cs typeface="+mj-ea"/>
                <a:sym typeface="+mn-ea"/>
              </a:rPr>
              <a:t>5-32</a:t>
            </a:r>
            <a:r>
              <a:rPr lang="zh-CN" altLang="en-US" sz="2400">
                <a:latin typeface="+mj-ea"/>
                <a:ea typeface="+mj-ea"/>
                <a:cs typeface="+mj-ea"/>
                <a:sym typeface="+mn-ea"/>
              </a:rPr>
              <a:t>所示。</a:t>
            </a:r>
            <a:endParaRPr lang="zh-CN" altLang="en-US"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altLang="en-US" sz="2400">
                <a:latin typeface="+mj-ea"/>
                <a:ea typeface="+mj-ea"/>
                <a:cs typeface="+mj-ea"/>
                <a:sym typeface="+mn-ea"/>
              </a:rPr>
              <a:t>定时器子程序可视化流程图如图</a:t>
            </a:r>
            <a:r>
              <a:rPr lang="en-US" altLang="zh-CN" sz="2400">
                <a:latin typeface="+mj-ea"/>
                <a:ea typeface="+mj-ea"/>
                <a:cs typeface="+mj-ea"/>
                <a:sym typeface="+mn-ea"/>
              </a:rPr>
              <a:t>5-33</a:t>
            </a:r>
            <a:r>
              <a:rPr lang="zh-CN" altLang="en-US" sz="2400">
                <a:latin typeface="+mj-ea"/>
                <a:ea typeface="+mj-ea"/>
                <a:cs typeface="+mj-ea"/>
                <a:sym typeface="+mn-ea"/>
              </a:rPr>
              <a:t>所示。</a:t>
            </a:r>
            <a:endParaRPr lang="zh-CN" altLang="en-US" sz="2400">
              <a:latin typeface="+mj-ea"/>
              <a:ea typeface="+mj-ea"/>
              <a:cs typeface="+mj-ea"/>
              <a:sym typeface="+mn-ea"/>
            </a:endParaRPr>
          </a:p>
        </p:txBody>
      </p:sp>
      <p:sp>
        <p:nvSpPr>
          <p:cNvPr id="7" name="文本框 6"/>
          <p:cNvSpPr txBox="1"/>
          <p:nvPr/>
        </p:nvSpPr>
        <p:spPr>
          <a:xfrm>
            <a:off x="7608570" y="5516880"/>
            <a:ext cx="3594100" cy="368300"/>
          </a:xfrm>
          <a:prstGeom prst="rect">
            <a:avLst/>
          </a:prstGeom>
          <a:noFill/>
        </p:spPr>
        <p:txBody>
          <a:bodyPr wrap="square" rtlCol="0">
            <a:spAutoFit/>
          </a:bodyPr>
          <a:p>
            <a:r>
              <a:rPr lang="zh-CN" altLang="en-US"/>
              <a:t>图5-31 定时器子程序结构框图</a:t>
            </a:r>
            <a:endParaRPr lang="zh-CN" altLang="en-US"/>
          </a:p>
        </p:txBody>
      </p:sp>
      <p:pic>
        <p:nvPicPr>
          <p:cNvPr id="8" name="图片 7"/>
          <p:cNvPicPr>
            <a:picLocks noChangeAspect="1"/>
          </p:cNvPicPr>
          <p:nvPr/>
        </p:nvPicPr>
        <p:blipFill>
          <a:blip r:embed="rId1">
            <a:clrChange>
              <a:clrFrom>
                <a:srgbClr val="FFFFFF">
                  <a:alpha val="100000"/>
                </a:srgbClr>
              </a:clrFrom>
              <a:clrTo>
                <a:srgbClr val="FFFFFF">
                  <a:alpha val="100000"/>
                  <a:alpha val="0"/>
                </a:srgbClr>
              </a:clrTo>
            </a:clrChange>
          </a:blip>
          <a:srcRect l="2180" t="-381" r="-561" b="381"/>
          <a:stretch>
            <a:fillRect/>
          </a:stretch>
        </p:blipFill>
        <p:spPr>
          <a:xfrm>
            <a:off x="6369050" y="980440"/>
            <a:ext cx="5822950" cy="43656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a:sym typeface="+mn-ea"/>
              </a:rPr>
              <a:t>温室环境测量电路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5.2</a:t>
            </a:r>
            <a:endParaRPr lang="en-US" altLang="zh-CN" sz="4000" dirty="0"/>
          </a:p>
        </p:txBody>
      </p:sp>
      <p:pic>
        <p:nvPicPr>
          <p:cNvPr id="151" name="图片 21"/>
          <p:cNvPicPr>
            <a:picLocks noChangeAspect="1"/>
          </p:cNvPicPr>
          <p:nvPr/>
        </p:nvPicPr>
        <p:blipFill>
          <a:blip r:embed="rId1">
            <a:clrChange>
              <a:clrFrom>
                <a:srgbClr val="FFFFFF">
                  <a:alpha val="100000"/>
                </a:srgbClr>
              </a:clrFrom>
              <a:clrTo>
                <a:srgbClr val="FFFFFF">
                  <a:alpha val="100000"/>
                  <a:alpha val="0"/>
                </a:srgbClr>
              </a:clrTo>
            </a:clrChange>
          </a:blip>
          <a:srcRect l="4155" r="21158" b="1407"/>
          <a:stretch>
            <a:fillRect/>
          </a:stretch>
        </p:blipFill>
        <p:spPr>
          <a:xfrm>
            <a:off x="0" y="958850"/>
            <a:ext cx="3877945" cy="5354955"/>
          </a:xfrm>
          <a:prstGeom prst="rect">
            <a:avLst/>
          </a:prstGeom>
          <a:noFill/>
          <a:ln w="9525">
            <a:noFill/>
          </a:ln>
        </p:spPr>
      </p:pic>
      <p:pic>
        <p:nvPicPr>
          <p:cNvPr id="150" name="图片 2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4512310" y="980440"/>
            <a:ext cx="6748780" cy="5299075"/>
          </a:xfrm>
          <a:prstGeom prst="rect">
            <a:avLst/>
          </a:prstGeom>
          <a:noFill/>
          <a:ln w="9525">
            <a:noFill/>
          </a:ln>
        </p:spPr>
      </p:pic>
      <p:sp>
        <p:nvSpPr>
          <p:cNvPr id="5" name="文本框 4"/>
          <p:cNvSpPr txBox="1"/>
          <p:nvPr/>
        </p:nvSpPr>
        <p:spPr>
          <a:xfrm>
            <a:off x="481965" y="6383655"/>
            <a:ext cx="3957955" cy="368300"/>
          </a:xfrm>
          <a:prstGeom prst="rect">
            <a:avLst/>
          </a:prstGeom>
          <a:noFill/>
        </p:spPr>
        <p:txBody>
          <a:bodyPr wrap="square" rtlCol="0">
            <a:spAutoFit/>
          </a:bodyPr>
          <a:p>
            <a:r>
              <a:rPr lang="zh-CN" altLang="en-US"/>
              <a:t>图5-32 应用时间子程序可视化设计</a:t>
            </a:r>
            <a:endParaRPr lang="zh-CN" altLang="en-US"/>
          </a:p>
        </p:txBody>
      </p:sp>
      <p:sp>
        <p:nvSpPr>
          <p:cNvPr id="8" name="文本框 7"/>
          <p:cNvSpPr txBox="1"/>
          <p:nvPr/>
        </p:nvSpPr>
        <p:spPr>
          <a:xfrm>
            <a:off x="6528435" y="6383655"/>
            <a:ext cx="3957955" cy="368300"/>
          </a:xfrm>
          <a:prstGeom prst="rect">
            <a:avLst/>
          </a:prstGeom>
          <a:noFill/>
        </p:spPr>
        <p:txBody>
          <a:bodyPr wrap="square" rtlCol="0">
            <a:spAutoFit/>
          </a:bodyPr>
          <a:p>
            <a:r>
              <a:rPr lang="zh-CN" altLang="en-US"/>
              <a:t>图5-33 定时器子程序可视化设计</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sp>
        <p:nvSpPr>
          <p:cNvPr id="23" name="矩形 22"/>
          <p:cNvSpPr/>
          <p:nvPr/>
        </p:nvSpPr>
        <p:spPr>
          <a:xfrm>
            <a:off x="47625" y="1721485"/>
            <a:ext cx="12211685" cy="341503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设计方案</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恒流源有</a:t>
            </a:r>
            <a:r>
              <a:rPr lang="zh-CN" sz="2400">
                <a:latin typeface="+mj-ea"/>
                <a:ea typeface="+mj-ea"/>
                <a:cs typeface="+mj-ea"/>
                <a:sym typeface="+mn-ea"/>
              </a:rPr>
              <a:t>一</a:t>
            </a:r>
            <a:r>
              <a:rPr sz="2400">
                <a:latin typeface="+mj-ea"/>
                <a:ea typeface="+mj-ea"/>
                <a:cs typeface="+mj-ea"/>
                <a:sym typeface="+mn-ea"/>
              </a:rPr>
              <a:t>个定式，即利用一个电压基准，在电阻上形成固定电流。本设计采用核心控制器件单片机Ard</a:t>
            </a:r>
            <a:r>
              <a:rPr lang="en-US" sz="2400">
                <a:latin typeface="+mj-ea"/>
                <a:ea typeface="+mj-ea"/>
                <a:cs typeface="+mj-ea"/>
                <a:sym typeface="+mn-ea"/>
              </a:rPr>
              <a:t>u</a:t>
            </a:r>
            <a:r>
              <a:rPr sz="2400">
                <a:latin typeface="+mj-ea"/>
                <a:ea typeface="+mj-ea"/>
                <a:cs typeface="+mj-ea"/>
                <a:sym typeface="+mn-ea"/>
              </a:rPr>
              <a:t>ino Uno控制输出</a:t>
            </a:r>
            <a:r>
              <a:rPr sz="2400">
                <a:latin typeface="+mj-ea"/>
                <a:ea typeface="+mj-ea"/>
                <a:cs typeface="+mj-ea"/>
                <a:sym typeface="+mn-ea"/>
              </a:rPr>
              <a:t>一</a:t>
            </a:r>
            <a:r>
              <a:rPr sz="2400">
                <a:latin typeface="+mj-ea"/>
                <a:ea typeface="+mj-ea"/>
                <a:cs typeface="+mj-ea"/>
                <a:sym typeface="+mn-ea"/>
              </a:rPr>
              <a:t>定的数字量，通过数模转换电路将数字量转换为模拟电压，这个模拟电压是一个可控的基准电压量。基准电压输</a:t>
            </a:r>
            <a:r>
              <a:rPr lang="zh-CN" sz="2400">
                <a:latin typeface="+mj-ea"/>
                <a:ea typeface="+mj-ea"/>
                <a:cs typeface="+mj-ea"/>
                <a:sym typeface="+mn-ea"/>
              </a:rPr>
              <a:t>入</a:t>
            </a:r>
            <a:r>
              <a:rPr sz="2400">
                <a:latin typeface="+mj-ea"/>
                <a:ea typeface="+mj-ea"/>
                <a:cs typeface="+mj-ea"/>
                <a:sym typeface="+mn-ea"/>
              </a:rPr>
              <a:t>运算放大器的同相输</a:t>
            </a:r>
            <a:r>
              <a:rPr lang="zh-CN" sz="2400">
                <a:latin typeface="+mj-ea"/>
                <a:ea typeface="+mj-ea"/>
                <a:cs typeface="+mj-ea"/>
                <a:sym typeface="+mn-ea"/>
              </a:rPr>
              <a:t>入</a:t>
            </a:r>
            <a:r>
              <a:rPr sz="2400">
                <a:latin typeface="+mj-ea"/>
                <a:ea typeface="+mj-ea"/>
                <a:cs typeface="+mj-ea"/>
                <a:sym typeface="+mn-ea"/>
              </a:rPr>
              <a:t>端，通</a:t>
            </a:r>
            <a:r>
              <a:rPr lang="zh-CN" sz="2400">
                <a:latin typeface="+mj-ea"/>
                <a:ea typeface="+mj-ea"/>
                <a:cs typeface="+mj-ea"/>
                <a:sym typeface="+mn-ea"/>
              </a:rPr>
              <a:t>过</a:t>
            </a:r>
            <a:r>
              <a:rPr sz="2400">
                <a:latin typeface="+mj-ea"/>
                <a:ea typeface="+mj-ea"/>
                <a:cs typeface="+mj-ea"/>
                <a:sym typeface="+mn-ea"/>
              </a:rPr>
              <a:t>负反馈作用，使比较放大器的输出端电压与输</a:t>
            </a:r>
            <a:r>
              <a:rPr lang="zh-CN" sz="2400">
                <a:latin typeface="+mj-ea"/>
                <a:ea typeface="+mj-ea"/>
                <a:cs typeface="+mj-ea"/>
                <a:sym typeface="+mn-ea"/>
              </a:rPr>
              <a:t>入</a:t>
            </a:r>
            <a:r>
              <a:rPr sz="2400">
                <a:latin typeface="+mj-ea"/>
                <a:ea typeface="+mj-ea"/>
                <a:cs typeface="+mj-ea"/>
                <a:sym typeface="+mn-ea"/>
              </a:rPr>
              <a:t>端电压相等，该电压除以固定电阻即可得到随电压变化的可控电流。</a:t>
            </a:r>
            <a:endParaRPr sz="2400">
              <a:latin typeface="+mj-ea"/>
              <a:ea typeface="+mj-ea"/>
              <a:cs typeface="+mj-ea"/>
              <a:sym typeface="+mn-ea"/>
            </a:endParaRPr>
          </a:p>
        </p:txBody>
      </p:sp>
      <p:pic>
        <p:nvPicPr>
          <p:cNvPr id="4" name="图片 3" descr="32313534353037363b32313534353037323bb2dfbbaeb7bdb0b8"/>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94945" y="1772285"/>
            <a:ext cx="576000" cy="5760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a:sym typeface="+mn-ea"/>
              </a:rPr>
              <a:t>温室环境测量电路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5.2</a:t>
            </a:r>
            <a:endParaRPr lang="en-US" altLang="zh-CN" sz="4000" dirty="0"/>
          </a:p>
        </p:txBody>
      </p:sp>
      <p:sp>
        <p:nvSpPr>
          <p:cNvPr id="23" name="矩形 22"/>
          <p:cNvSpPr/>
          <p:nvPr/>
        </p:nvSpPr>
        <p:spPr>
          <a:xfrm>
            <a:off x="-24765" y="980440"/>
            <a:ext cx="6563360" cy="17532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4</a:t>
            </a:r>
            <a:r>
              <a:rPr sz="2400">
                <a:latin typeface="+mj-ea"/>
                <a:ea typeface="+mj-ea"/>
                <a:cs typeface="+mj-ea"/>
                <a:sym typeface="+mn-ea"/>
              </a:rPr>
              <a:t>.</a:t>
            </a:r>
            <a:r>
              <a:rPr lang="zh-CN" sz="2400">
                <a:latin typeface="+mj-ea"/>
                <a:ea typeface="+mj-ea"/>
                <a:cs typeface="+mj-ea"/>
                <a:sym typeface="+mn-ea"/>
              </a:rPr>
              <a:t>报警</a:t>
            </a:r>
            <a:r>
              <a:rPr lang="zh-CN" sz="2400">
                <a:latin typeface="+mj-ea"/>
                <a:ea typeface="+mj-ea"/>
                <a:cs typeface="+mj-ea"/>
                <a:sym typeface="+mn-ea"/>
              </a:rPr>
              <a:t>子程序设计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报警子程序结构流程图如图5-3</a:t>
            </a:r>
            <a:r>
              <a:rPr lang="en-US" altLang="zh-CN" sz="2400">
                <a:latin typeface="+mj-ea"/>
                <a:ea typeface="+mj-ea"/>
                <a:cs typeface="+mj-ea"/>
                <a:sym typeface="+mn-ea"/>
              </a:rPr>
              <a:t>4</a:t>
            </a:r>
            <a:r>
              <a:rPr lang="zh-CN" sz="2400">
                <a:latin typeface="+mj-ea"/>
                <a:ea typeface="+mj-ea"/>
                <a:cs typeface="+mj-ea"/>
                <a:sym typeface="+mn-ea"/>
              </a:rPr>
              <a:t>所示。</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报警子程序可视化流程图如图</a:t>
            </a:r>
            <a:r>
              <a:rPr lang="en-US" altLang="zh-CN" sz="2400">
                <a:latin typeface="+mj-ea"/>
                <a:ea typeface="+mj-ea"/>
                <a:cs typeface="+mj-ea"/>
                <a:sym typeface="+mn-ea"/>
              </a:rPr>
              <a:t>5-35</a:t>
            </a:r>
            <a:r>
              <a:rPr lang="zh-CN" altLang="en-US" sz="2400">
                <a:latin typeface="+mj-ea"/>
                <a:ea typeface="+mj-ea"/>
                <a:cs typeface="+mj-ea"/>
                <a:sym typeface="+mn-ea"/>
              </a:rPr>
              <a:t>所示。</a:t>
            </a:r>
            <a:endParaRPr lang="zh-CN" altLang="en-US" sz="2400">
              <a:latin typeface="+mj-ea"/>
              <a:ea typeface="+mj-ea"/>
              <a:cs typeface="+mj-ea"/>
              <a:sym typeface="+mn-ea"/>
            </a:endParaRPr>
          </a:p>
        </p:txBody>
      </p:sp>
      <p:sp>
        <p:nvSpPr>
          <p:cNvPr id="9" name="文本框 8"/>
          <p:cNvSpPr txBox="1"/>
          <p:nvPr/>
        </p:nvSpPr>
        <p:spPr>
          <a:xfrm>
            <a:off x="7330440" y="6402070"/>
            <a:ext cx="3147695" cy="368300"/>
          </a:xfrm>
          <a:prstGeom prst="rect">
            <a:avLst/>
          </a:prstGeom>
          <a:noFill/>
        </p:spPr>
        <p:txBody>
          <a:bodyPr wrap="square" rtlCol="0">
            <a:spAutoFit/>
          </a:bodyPr>
          <a:p>
            <a:r>
              <a:rPr lang="zh-CN" altLang="en-US"/>
              <a:t>图5-3</a:t>
            </a:r>
            <a:r>
              <a:rPr lang="en-US" altLang="zh-CN"/>
              <a:t>4</a:t>
            </a:r>
            <a:r>
              <a:rPr lang="zh-CN" altLang="en-US"/>
              <a:t> 报警子程序结构框图</a:t>
            </a:r>
            <a:endParaRPr lang="zh-CN" altLang="en-US"/>
          </a:p>
        </p:txBody>
      </p:sp>
      <p:pic>
        <p:nvPicPr>
          <p:cNvPr id="152" name="图片 23"/>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695325" y="2733675"/>
            <a:ext cx="3879215" cy="3554095"/>
          </a:xfrm>
          <a:prstGeom prst="rect">
            <a:avLst/>
          </a:prstGeom>
          <a:noFill/>
          <a:ln w="9525">
            <a:noFill/>
          </a:ln>
        </p:spPr>
      </p:pic>
      <p:sp>
        <p:nvSpPr>
          <p:cNvPr id="10" name="文本框 9"/>
          <p:cNvSpPr txBox="1"/>
          <p:nvPr/>
        </p:nvSpPr>
        <p:spPr>
          <a:xfrm>
            <a:off x="767080" y="6489700"/>
            <a:ext cx="3147695" cy="368300"/>
          </a:xfrm>
          <a:prstGeom prst="rect">
            <a:avLst/>
          </a:prstGeom>
          <a:noFill/>
        </p:spPr>
        <p:txBody>
          <a:bodyPr wrap="square" rtlCol="0">
            <a:spAutoFit/>
          </a:bodyPr>
          <a:p>
            <a:r>
              <a:t>图5-35 报警子程可视化设计</a:t>
            </a:r>
          </a:p>
        </p:txBody>
      </p:sp>
      <p:pic>
        <p:nvPicPr>
          <p:cNvPr id="11" name="图片 10"/>
          <p:cNvPicPr>
            <a:picLocks noChangeAspect="1"/>
          </p:cNvPicPr>
          <p:nvPr/>
        </p:nvPicPr>
        <p:blipFill>
          <a:blip r:embed="rId2">
            <a:clrChange>
              <a:clrFrom>
                <a:srgbClr val="FFFFFF">
                  <a:alpha val="100000"/>
                </a:srgbClr>
              </a:clrFrom>
              <a:clrTo>
                <a:srgbClr val="FFFFFF">
                  <a:alpha val="100000"/>
                  <a:alpha val="0"/>
                </a:srgbClr>
              </a:clrTo>
            </a:clrChange>
          </a:blip>
          <a:srcRect l="12024" t="4356"/>
          <a:stretch>
            <a:fillRect/>
          </a:stretch>
        </p:blipFill>
        <p:spPr>
          <a:xfrm>
            <a:off x="6938645" y="1004570"/>
            <a:ext cx="3885565" cy="549148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a:sym typeface="+mn-ea"/>
              </a:rPr>
              <a:t>温室环境测量电路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5.2</a:t>
            </a:r>
            <a:endParaRPr lang="en-US" altLang="zh-CN" sz="4000" dirty="0"/>
          </a:p>
        </p:txBody>
      </p:sp>
      <p:sp>
        <p:nvSpPr>
          <p:cNvPr id="23" name="矩形 22"/>
          <p:cNvSpPr/>
          <p:nvPr/>
        </p:nvSpPr>
        <p:spPr>
          <a:xfrm>
            <a:off x="-24765" y="980440"/>
            <a:ext cx="6840220" cy="17532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5</a:t>
            </a:r>
            <a:r>
              <a:rPr sz="2400">
                <a:latin typeface="+mj-ea"/>
                <a:ea typeface="+mj-ea"/>
                <a:cs typeface="+mj-ea"/>
                <a:sym typeface="+mn-ea"/>
              </a:rPr>
              <a:t>.</a:t>
            </a:r>
            <a:r>
              <a:rPr lang="zh-CN" sz="2400">
                <a:latin typeface="+mj-ea"/>
                <a:ea typeface="+mj-ea"/>
                <a:cs typeface="+mj-ea"/>
                <a:sym typeface="+mn-ea"/>
              </a:rPr>
              <a:t>光照补偿子程序设计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光照补偿</a:t>
            </a:r>
            <a:r>
              <a:rPr lang="zh-CN" sz="2400">
                <a:latin typeface="+mj-ea"/>
                <a:ea typeface="+mj-ea"/>
                <a:cs typeface="+mj-ea"/>
                <a:sym typeface="+mn-ea"/>
              </a:rPr>
              <a:t>子程序结构流程图如图5-3</a:t>
            </a:r>
            <a:r>
              <a:rPr lang="en-US" altLang="zh-CN" sz="2400">
                <a:latin typeface="+mj-ea"/>
                <a:ea typeface="+mj-ea"/>
                <a:cs typeface="+mj-ea"/>
                <a:sym typeface="+mn-ea"/>
              </a:rPr>
              <a:t>6</a:t>
            </a:r>
            <a:r>
              <a:rPr lang="zh-CN" sz="2400">
                <a:latin typeface="+mj-ea"/>
                <a:ea typeface="+mj-ea"/>
                <a:cs typeface="+mj-ea"/>
                <a:sym typeface="+mn-ea"/>
              </a:rPr>
              <a:t>所示。</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光照补偿</a:t>
            </a:r>
            <a:r>
              <a:rPr lang="zh-CN" sz="2400">
                <a:latin typeface="+mj-ea"/>
                <a:ea typeface="+mj-ea"/>
                <a:cs typeface="+mj-ea"/>
                <a:sym typeface="+mn-ea"/>
              </a:rPr>
              <a:t>子程序可视化流程图如图</a:t>
            </a:r>
            <a:r>
              <a:rPr lang="en-US" altLang="zh-CN" sz="2400">
                <a:latin typeface="+mj-ea"/>
                <a:ea typeface="+mj-ea"/>
                <a:cs typeface="+mj-ea"/>
                <a:sym typeface="+mn-ea"/>
              </a:rPr>
              <a:t>5-37</a:t>
            </a:r>
            <a:r>
              <a:rPr lang="zh-CN" altLang="en-US" sz="2400">
                <a:latin typeface="+mj-ea"/>
                <a:ea typeface="+mj-ea"/>
                <a:cs typeface="+mj-ea"/>
                <a:sym typeface="+mn-ea"/>
              </a:rPr>
              <a:t>所示。</a:t>
            </a:r>
            <a:endParaRPr lang="zh-CN" altLang="en-US" sz="2400">
              <a:latin typeface="+mj-ea"/>
              <a:ea typeface="+mj-ea"/>
              <a:cs typeface="+mj-ea"/>
              <a:sym typeface="+mn-ea"/>
            </a:endParaRPr>
          </a:p>
        </p:txBody>
      </p:sp>
      <p:sp>
        <p:nvSpPr>
          <p:cNvPr id="9" name="文本框 8"/>
          <p:cNvSpPr txBox="1"/>
          <p:nvPr/>
        </p:nvSpPr>
        <p:spPr>
          <a:xfrm>
            <a:off x="7536180" y="6452870"/>
            <a:ext cx="3147695" cy="368300"/>
          </a:xfrm>
          <a:prstGeom prst="rect">
            <a:avLst/>
          </a:prstGeom>
          <a:noFill/>
        </p:spPr>
        <p:txBody>
          <a:bodyPr wrap="square" rtlCol="0">
            <a:spAutoFit/>
          </a:bodyPr>
          <a:p>
            <a:r>
              <a:t>图5-36 光照子程序结构框图</a:t>
            </a:r>
          </a:p>
        </p:txBody>
      </p:sp>
      <p:sp>
        <p:nvSpPr>
          <p:cNvPr id="10" name="文本框 9"/>
          <p:cNvSpPr txBox="1"/>
          <p:nvPr/>
        </p:nvSpPr>
        <p:spPr>
          <a:xfrm>
            <a:off x="767080" y="6489700"/>
            <a:ext cx="3401695" cy="368300"/>
          </a:xfrm>
          <a:prstGeom prst="rect">
            <a:avLst/>
          </a:prstGeom>
          <a:noFill/>
        </p:spPr>
        <p:txBody>
          <a:bodyPr wrap="square" rtlCol="0">
            <a:spAutoFit/>
          </a:bodyPr>
          <a:p>
            <a:r>
              <a:t>图5-37 光照子程序可视化设计</a:t>
            </a:r>
          </a:p>
        </p:txBody>
      </p:sp>
      <p:pic>
        <p:nvPicPr>
          <p:cNvPr id="4" name="图片 3"/>
          <p:cNvPicPr>
            <a:picLocks noChangeAspect="1"/>
          </p:cNvPicPr>
          <p:nvPr/>
        </p:nvPicPr>
        <p:blipFill>
          <a:blip r:embed="rId1">
            <a:clrChange>
              <a:clrFrom>
                <a:srgbClr val="FFFFFF">
                  <a:alpha val="100000"/>
                </a:srgbClr>
              </a:clrFrom>
              <a:clrTo>
                <a:srgbClr val="FFFFFF">
                  <a:alpha val="100000"/>
                  <a:alpha val="0"/>
                </a:srgbClr>
              </a:clrTo>
            </a:clrChange>
          </a:blip>
          <a:srcRect t="1331"/>
          <a:stretch>
            <a:fillRect/>
          </a:stretch>
        </p:blipFill>
        <p:spPr>
          <a:xfrm>
            <a:off x="7247890" y="1055370"/>
            <a:ext cx="3495040" cy="5346700"/>
          </a:xfrm>
          <a:prstGeom prst="rect">
            <a:avLst/>
          </a:prstGeom>
        </p:spPr>
      </p:pic>
      <p:pic>
        <p:nvPicPr>
          <p:cNvPr id="157" name="图片 28"/>
          <p:cNvPicPr>
            <a:picLocks noChangeAspect="1"/>
          </p:cNvPicPr>
          <p:nvPr/>
        </p:nvPicPr>
        <p:blipFill>
          <a:blip r:embed="rId2">
            <a:clrChange>
              <a:clrFrom>
                <a:srgbClr val="FFFFFF">
                  <a:alpha val="100000"/>
                </a:srgbClr>
              </a:clrFrom>
              <a:clrTo>
                <a:srgbClr val="FFFFFF">
                  <a:alpha val="100000"/>
                  <a:alpha val="0"/>
                </a:srgbClr>
              </a:clrTo>
            </a:clrChange>
          </a:blip>
          <a:srcRect l="2360" t="2993" r="4830" b="3495"/>
          <a:stretch>
            <a:fillRect/>
          </a:stretch>
        </p:blipFill>
        <p:spPr>
          <a:xfrm>
            <a:off x="407035" y="2738755"/>
            <a:ext cx="3853815" cy="3703955"/>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a:sym typeface="+mn-ea"/>
              </a:rPr>
              <a:t>温室环境测量电路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5.2</a:t>
            </a:r>
            <a:endParaRPr lang="en-US" altLang="zh-CN" sz="4000" dirty="0"/>
          </a:p>
        </p:txBody>
      </p:sp>
      <p:sp>
        <p:nvSpPr>
          <p:cNvPr id="23" name="矩形 22"/>
          <p:cNvSpPr/>
          <p:nvPr/>
        </p:nvSpPr>
        <p:spPr>
          <a:xfrm>
            <a:off x="-24130" y="1226820"/>
            <a:ext cx="6294755" cy="396938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仿真结果</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如图5-38 所示，启动仿真，按下开关B1,此时LCD显示当前的光照强度。</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如图5-39 所示，启动仿真，按下开关B2,此时LCD显示当前的湿度。</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如图5-40 所示，启动仿真，按下开关B3,此时LCD显示当前的温度</a:t>
            </a:r>
            <a:r>
              <a:rPr lang="zh-CN" sz="2400">
                <a:latin typeface="+mj-ea"/>
                <a:ea typeface="+mj-ea"/>
                <a:cs typeface="+mj-ea"/>
                <a:sym typeface="+mn-ea"/>
              </a:rPr>
              <a:t>。</a:t>
            </a:r>
            <a:endParaRPr lang="zh-CN" sz="2400">
              <a:latin typeface="+mj-ea"/>
              <a:ea typeface="+mj-ea"/>
              <a:cs typeface="+mj-ea"/>
              <a:sym typeface="+mn-ea"/>
            </a:endParaRPr>
          </a:p>
        </p:txBody>
      </p:sp>
      <p:pic>
        <p:nvPicPr>
          <p:cNvPr id="4" name="图片 3" descr="32313534363138373b32313534363137383bcec4bcfebcd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25" y="1268730"/>
            <a:ext cx="576000" cy="576000"/>
          </a:xfrm>
          <a:prstGeom prst="rect">
            <a:avLst/>
          </a:prstGeom>
        </p:spPr>
      </p:pic>
      <p:pic>
        <p:nvPicPr>
          <p:cNvPr id="40" name="图片 14"/>
          <p:cNvPicPr>
            <a:picLocks noChangeAspect="1"/>
          </p:cNvPicPr>
          <p:nvPr/>
        </p:nvPicPr>
        <p:blipFill>
          <a:blip r:embed="rId3">
            <a:clrChange>
              <a:clrFrom>
                <a:srgbClr val="FFFFFF">
                  <a:alpha val="100000"/>
                </a:srgbClr>
              </a:clrFrom>
              <a:clrTo>
                <a:srgbClr val="FFFFFF">
                  <a:alpha val="100000"/>
                  <a:alpha val="0"/>
                </a:srgbClr>
              </a:clrTo>
            </a:clrChange>
          </a:blip>
          <a:srcRect l="2074" t="6674" r="1243"/>
          <a:stretch>
            <a:fillRect/>
          </a:stretch>
        </p:blipFill>
        <p:spPr>
          <a:xfrm>
            <a:off x="7031990" y="980440"/>
            <a:ext cx="4451977" cy="1584000"/>
          </a:xfrm>
          <a:prstGeom prst="rect">
            <a:avLst/>
          </a:prstGeom>
          <a:noFill/>
          <a:ln w="9525">
            <a:noFill/>
          </a:ln>
        </p:spPr>
      </p:pic>
      <p:sp>
        <p:nvSpPr>
          <p:cNvPr id="10" name="文本框 9"/>
          <p:cNvSpPr txBox="1"/>
          <p:nvPr/>
        </p:nvSpPr>
        <p:spPr>
          <a:xfrm>
            <a:off x="7608570" y="2566670"/>
            <a:ext cx="3401695" cy="368300"/>
          </a:xfrm>
          <a:prstGeom prst="rect">
            <a:avLst/>
          </a:prstGeom>
          <a:noFill/>
        </p:spPr>
        <p:txBody>
          <a:bodyPr wrap="square" rtlCol="0">
            <a:spAutoFit/>
          </a:bodyPr>
          <a:p>
            <a:r>
              <a:t>图5-38 光照强度显示</a:t>
            </a:r>
          </a:p>
        </p:txBody>
      </p:sp>
      <p:sp>
        <p:nvSpPr>
          <p:cNvPr id="5" name="文本框 4"/>
          <p:cNvSpPr txBox="1"/>
          <p:nvPr/>
        </p:nvSpPr>
        <p:spPr>
          <a:xfrm>
            <a:off x="8260080" y="4453255"/>
            <a:ext cx="1996440" cy="368300"/>
          </a:xfrm>
          <a:prstGeom prst="rect">
            <a:avLst/>
          </a:prstGeom>
          <a:noFill/>
        </p:spPr>
        <p:txBody>
          <a:bodyPr wrap="square" rtlCol="0">
            <a:spAutoFit/>
          </a:bodyPr>
          <a:p>
            <a:r>
              <a:t>图5-39 湿度显示</a:t>
            </a:r>
          </a:p>
        </p:txBody>
      </p:sp>
      <p:sp>
        <p:nvSpPr>
          <p:cNvPr id="8" name="文本框 7"/>
          <p:cNvSpPr txBox="1"/>
          <p:nvPr/>
        </p:nvSpPr>
        <p:spPr>
          <a:xfrm>
            <a:off x="8040370" y="6381115"/>
            <a:ext cx="2037080" cy="368300"/>
          </a:xfrm>
          <a:prstGeom prst="rect">
            <a:avLst/>
          </a:prstGeom>
          <a:noFill/>
        </p:spPr>
        <p:txBody>
          <a:bodyPr wrap="square" rtlCol="0">
            <a:spAutoFit/>
          </a:bodyPr>
          <a:p>
            <a:r>
              <a:t>图5-40 温度显示</a:t>
            </a:r>
          </a:p>
        </p:txBody>
      </p:sp>
      <p:pic>
        <p:nvPicPr>
          <p:cNvPr id="41" name="图片 15"/>
          <p:cNvPicPr>
            <a:picLocks noChangeAspect="1"/>
          </p:cNvPicPr>
          <p:nvPr/>
        </p:nvPicPr>
        <p:blipFill>
          <a:blip r:embed="rId4">
            <a:clrChange>
              <a:clrFrom>
                <a:srgbClr val="FFFFFF">
                  <a:alpha val="100000"/>
                </a:srgbClr>
              </a:clrFrom>
              <a:clrTo>
                <a:srgbClr val="FFFFFF">
                  <a:alpha val="100000"/>
                  <a:alpha val="0"/>
                </a:srgbClr>
              </a:clrTo>
            </a:clrChange>
          </a:blip>
          <a:srcRect l="2478" t="7343" r="1015"/>
          <a:stretch>
            <a:fillRect/>
          </a:stretch>
        </p:blipFill>
        <p:spPr>
          <a:xfrm>
            <a:off x="7104380" y="2937510"/>
            <a:ext cx="4648835" cy="1490345"/>
          </a:xfrm>
          <a:prstGeom prst="rect">
            <a:avLst/>
          </a:prstGeom>
          <a:noFill/>
          <a:ln w="9525">
            <a:noFill/>
          </a:ln>
        </p:spPr>
      </p:pic>
      <p:pic>
        <p:nvPicPr>
          <p:cNvPr id="42" name="图片 16"/>
          <p:cNvPicPr>
            <a:picLocks noChangeAspect="1"/>
          </p:cNvPicPr>
          <p:nvPr/>
        </p:nvPicPr>
        <p:blipFill>
          <a:blip r:embed="rId5">
            <a:clrChange>
              <a:clrFrom>
                <a:srgbClr val="FFFFFF">
                  <a:alpha val="100000"/>
                </a:srgbClr>
              </a:clrFrom>
              <a:clrTo>
                <a:srgbClr val="FFFFFF">
                  <a:alpha val="100000"/>
                  <a:alpha val="0"/>
                </a:srgbClr>
              </a:clrTo>
            </a:clrChange>
          </a:blip>
          <a:srcRect l="1652" t="3990" r="2099"/>
          <a:stretch>
            <a:fillRect/>
          </a:stretch>
        </p:blipFill>
        <p:spPr>
          <a:xfrm>
            <a:off x="7104380" y="4846955"/>
            <a:ext cx="4586605" cy="1527810"/>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a:sym typeface="+mn-ea"/>
              </a:rPr>
              <a:t>温室环境测量电路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5.2</a:t>
            </a:r>
            <a:endParaRPr lang="en-US" altLang="zh-CN" sz="4000" dirty="0"/>
          </a:p>
        </p:txBody>
      </p:sp>
      <p:sp>
        <p:nvSpPr>
          <p:cNvPr id="23" name="矩形 22"/>
          <p:cNvSpPr/>
          <p:nvPr/>
        </p:nvSpPr>
        <p:spPr>
          <a:xfrm>
            <a:off x="-24130" y="1226820"/>
            <a:ext cx="12216130" cy="11988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如图5-41 所示，启动仿真，当</a:t>
            </a:r>
            <a:r>
              <a:rPr lang="zh-CN" sz="2400">
                <a:latin typeface="+mj-ea"/>
                <a:ea typeface="+mj-ea"/>
                <a:cs typeface="+mj-ea"/>
                <a:sym typeface="+mn-ea"/>
              </a:rPr>
              <a:t>光照强度</a:t>
            </a:r>
            <a:r>
              <a:rPr sz="2400">
                <a:latin typeface="+mj-ea"/>
                <a:ea typeface="+mj-ea"/>
                <a:cs typeface="+mj-ea"/>
                <a:sym typeface="+mn-ea"/>
              </a:rPr>
              <a:t>小于500</a:t>
            </a:r>
            <a:r>
              <a:rPr lang="en-US" sz="2400">
                <a:latin typeface="+mj-ea"/>
                <a:ea typeface="+mj-ea"/>
                <a:cs typeface="+mj-ea"/>
                <a:sym typeface="+mn-ea"/>
              </a:rPr>
              <a:t>Lux</a:t>
            </a:r>
            <a:r>
              <a:rPr sz="2400">
                <a:latin typeface="+mj-ea"/>
                <a:ea typeface="+mj-ea"/>
                <a:cs typeface="+mj-ea"/>
                <a:sym typeface="+mn-ea"/>
              </a:rPr>
              <a:t>时</a:t>
            </a:r>
            <a:r>
              <a:rPr lang="zh-CN" sz="2400">
                <a:latin typeface="+mj-ea"/>
                <a:ea typeface="+mj-ea"/>
                <a:cs typeface="+mj-ea"/>
                <a:sym typeface="+mn-ea"/>
              </a:rPr>
              <a:t>，</a:t>
            </a:r>
            <a:r>
              <a:rPr sz="2400">
                <a:latin typeface="+mj-ea"/>
                <a:ea typeface="+mj-ea"/>
                <a:cs typeface="+mj-ea"/>
                <a:sym typeface="+mn-ea"/>
              </a:rPr>
              <a:t>灯泡将亮起</a:t>
            </a:r>
            <a:r>
              <a:rPr lang="zh-CN" sz="2400">
                <a:latin typeface="+mj-ea"/>
                <a:ea typeface="+mj-ea"/>
                <a:cs typeface="+mj-ea"/>
                <a:sym typeface="+mn-ea"/>
              </a:rPr>
              <a:t>点亮，</a:t>
            </a:r>
            <a:r>
              <a:rPr sz="2400">
                <a:latin typeface="+mj-ea"/>
                <a:ea typeface="+mj-ea"/>
                <a:cs typeface="+mj-ea"/>
                <a:sym typeface="+mn-ea"/>
              </a:rPr>
              <a:t>在温室内进行光照补偿。LED数码管将显示补偿时间。</a:t>
            </a:r>
            <a:endParaRPr sz="2400">
              <a:latin typeface="+mj-ea"/>
              <a:ea typeface="+mj-ea"/>
              <a:cs typeface="+mj-ea"/>
              <a:sym typeface="+mn-ea"/>
            </a:endParaRPr>
          </a:p>
        </p:txBody>
      </p:sp>
      <p:sp>
        <p:nvSpPr>
          <p:cNvPr id="8" name="文本框 7"/>
          <p:cNvSpPr txBox="1"/>
          <p:nvPr/>
        </p:nvSpPr>
        <p:spPr>
          <a:xfrm>
            <a:off x="4224020" y="6435725"/>
            <a:ext cx="2037080" cy="368300"/>
          </a:xfrm>
          <a:prstGeom prst="rect">
            <a:avLst/>
          </a:prstGeom>
          <a:noFill/>
        </p:spPr>
        <p:txBody>
          <a:bodyPr wrap="square" rtlCol="0">
            <a:spAutoFit/>
          </a:bodyPr>
          <a:p>
            <a:r>
              <a:t>图5-41 光照补偿</a:t>
            </a:r>
          </a:p>
        </p:txBody>
      </p:sp>
      <p:pic>
        <p:nvPicPr>
          <p:cNvPr id="44" name="图片 18"/>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407670" y="2636520"/>
            <a:ext cx="5701665" cy="2491105"/>
          </a:xfrm>
          <a:prstGeom prst="rect">
            <a:avLst/>
          </a:prstGeom>
          <a:noFill/>
          <a:ln w="9525">
            <a:noFill/>
          </a:ln>
        </p:spPr>
      </p:pic>
      <p:pic>
        <p:nvPicPr>
          <p:cNvPr id="49" name="图片 19"/>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311900" y="2348865"/>
            <a:ext cx="5836285" cy="3253105"/>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253355" y="2421255"/>
            <a:ext cx="1660525" cy="1008380"/>
          </a:xfrm>
        </p:spPr>
        <p:txBody>
          <a:bodyPr/>
          <a:p>
            <a:r>
              <a:rPr lang="en-US" altLang="zh-CN"/>
              <a:t>5.3</a:t>
            </a:r>
            <a:endParaRPr lang="en-US" altLang="zh-CN"/>
          </a:p>
        </p:txBody>
      </p:sp>
      <p:sp>
        <p:nvSpPr>
          <p:cNvPr id="4" name="文本占位符 3"/>
          <p:cNvSpPr>
            <a:spLocks noGrp="1"/>
          </p:cNvSpPr>
          <p:nvPr>
            <p:ph type="body" sz="quarter" idx="12"/>
          </p:nvPr>
        </p:nvSpPr>
        <p:spPr>
          <a:xfrm>
            <a:off x="3280410" y="4436745"/>
            <a:ext cx="5606415" cy="706755"/>
          </a:xfrm>
        </p:spPr>
        <p:txBody>
          <a:bodyPr/>
          <a:p>
            <a:r>
              <a:rPr lang="zh-CN" altLang="en-US"/>
              <a:t>电阻测量</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电阻测量</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5.3</a:t>
            </a:r>
            <a:endParaRPr lang="en-US" altLang="zh-CN" sz="4000" dirty="0"/>
          </a:p>
        </p:txBody>
      </p:sp>
      <p:sp>
        <p:nvSpPr>
          <p:cNvPr id="23" name="矩形 22"/>
          <p:cNvSpPr/>
          <p:nvPr/>
        </p:nvSpPr>
        <p:spPr>
          <a:xfrm>
            <a:off x="-24765" y="1052195"/>
            <a:ext cx="12211685" cy="396938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设计任务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随着经济的发展和社会的进步，人们对电子行业的电子元器件的精度提出了越来越高的要求。为了满足电子元器件性能指标的要求，需要对电子元器件进行精密测量，我们以电阻为例。</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基本要求</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1.通过 Arduino Uno控制板把电压模拟量转换数字量。</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2.</a:t>
            </a:r>
            <a:r>
              <a:rPr sz="2400">
                <a:latin typeface="+mj-ea"/>
                <a:ea typeface="+mj-ea"/>
                <a:cs typeface="+mj-ea"/>
                <a:sym typeface="+mn-ea"/>
              </a:rPr>
              <a:t>终端显示放大</a:t>
            </a:r>
            <a:r>
              <a:rPr lang="zh-CN" sz="2400">
                <a:latin typeface="+mj-ea"/>
                <a:ea typeface="+mj-ea"/>
                <a:cs typeface="+mj-ea"/>
                <a:sym typeface="+mn-ea"/>
              </a:rPr>
              <a:t>的</a:t>
            </a:r>
            <a:r>
              <a:rPr sz="2400">
                <a:latin typeface="+mj-ea"/>
                <a:ea typeface="+mj-ea"/>
                <a:cs typeface="+mj-ea"/>
                <a:sym typeface="+mn-ea"/>
              </a:rPr>
              <a:t>电压值和测量</a:t>
            </a:r>
            <a:r>
              <a:rPr lang="zh-CN" sz="2400">
                <a:latin typeface="+mj-ea"/>
                <a:ea typeface="+mj-ea"/>
                <a:cs typeface="+mj-ea"/>
                <a:sym typeface="+mn-ea"/>
              </a:rPr>
              <a:t>的</a:t>
            </a:r>
            <a:r>
              <a:rPr sz="2400">
                <a:latin typeface="+mj-ea"/>
                <a:ea typeface="+mj-ea"/>
                <a:cs typeface="+mj-ea"/>
                <a:sym typeface="+mn-ea"/>
              </a:rPr>
              <a:t>电阻值。</a:t>
            </a:r>
            <a:endParaRPr sz="2400">
              <a:latin typeface="+mj-ea"/>
              <a:ea typeface="+mj-ea"/>
              <a:cs typeface="+mj-ea"/>
              <a:sym typeface="+mn-ea"/>
            </a:endParaRPr>
          </a:p>
        </p:txBody>
      </p:sp>
      <p:pic>
        <p:nvPicPr>
          <p:cNvPr id="4" name="图片 3" descr="32313534303433353b32313534303433333bd7f7d2b5b1be"/>
          <p:cNvPicPr>
            <a:picLocks noChangeAspect="1"/>
          </p:cNvPicPr>
          <p:nvPr/>
        </p:nvPicPr>
        <p:blipFill>
          <a:blip r:embed="rId1"/>
          <a:stretch>
            <a:fillRect/>
          </a:stretch>
        </p:blipFill>
        <p:spPr>
          <a:xfrm>
            <a:off x="47625" y="1124585"/>
            <a:ext cx="576000" cy="576000"/>
          </a:xfrm>
          <a:prstGeom prst="rect">
            <a:avLst/>
          </a:prstGeom>
        </p:spPr>
      </p:pic>
      <p:pic>
        <p:nvPicPr>
          <p:cNvPr id="5" name="图片 4" descr="32313534303433353b32313534303431393bc7a6b1ca"/>
          <p:cNvPicPr>
            <a:picLocks noChangeAspect="1"/>
          </p:cNvPicPr>
          <p:nvPr/>
        </p:nvPicPr>
        <p:blipFill>
          <a:blip r:embed="rId2"/>
          <a:stretch>
            <a:fillRect/>
          </a:stretch>
        </p:blipFill>
        <p:spPr>
          <a:xfrm>
            <a:off x="119380" y="3356610"/>
            <a:ext cx="576000" cy="5760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电阻测量</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5.3</a:t>
            </a:r>
            <a:endParaRPr lang="en-US" altLang="zh-CN" sz="4000" dirty="0"/>
          </a:p>
        </p:txBody>
      </p:sp>
      <p:sp>
        <p:nvSpPr>
          <p:cNvPr id="23" name="矩形 22"/>
          <p:cNvSpPr/>
          <p:nvPr/>
        </p:nvSpPr>
        <p:spPr>
          <a:xfrm>
            <a:off x="-10160" y="1052195"/>
            <a:ext cx="12211685" cy="507746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设计方案</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主要思路是由电阻测量电路提供恒定的电流，流过被测电阻产生电压信号，电压信号采用差动放大电路放大后，会</a:t>
            </a:r>
            <a:r>
              <a:rPr lang="zh-CN" sz="2400">
                <a:latin typeface="+mj-ea"/>
                <a:ea typeface="+mj-ea"/>
                <a:cs typeface="+mj-ea"/>
                <a:sym typeface="+mn-ea"/>
              </a:rPr>
              <a:t>送入通用</a:t>
            </a:r>
            <a:r>
              <a:rPr sz="2400">
                <a:latin typeface="+mj-ea"/>
                <a:ea typeface="+mj-ea"/>
                <a:cs typeface="+mj-ea"/>
                <a:sym typeface="+mn-ea"/>
              </a:rPr>
              <a:t>输入电压模块，然后发送到 Arduino Uno控制板</a:t>
            </a:r>
            <a:r>
              <a:rPr lang="zh-CN" sz="2400">
                <a:latin typeface="+mj-ea"/>
                <a:ea typeface="+mj-ea"/>
                <a:cs typeface="+mj-ea"/>
                <a:sym typeface="+mn-ea"/>
              </a:rPr>
              <a:t>，将</a:t>
            </a:r>
            <a:r>
              <a:rPr sz="2400">
                <a:latin typeface="+mj-ea"/>
                <a:ea typeface="+mj-ea"/>
                <a:cs typeface="+mj-ea"/>
                <a:sym typeface="+mn-ea"/>
              </a:rPr>
              <a:t>电压模拟量转换</a:t>
            </a:r>
            <a:r>
              <a:rPr lang="zh-CN" sz="2400">
                <a:latin typeface="+mj-ea"/>
                <a:ea typeface="+mj-ea"/>
                <a:cs typeface="+mj-ea"/>
                <a:sym typeface="+mn-ea"/>
              </a:rPr>
              <a:t>为</a:t>
            </a:r>
            <a:r>
              <a:rPr sz="2400">
                <a:latin typeface="+mj-ea"/>
                <a:ea typeface="+mj-ea"/>
                <a:cs typeface="+mj-ea"/>
                <a:sym typeface="+mn-ea"/>
              </a:rPr>
              <a:t>数字量，</a:t>
            </a:r>
            <a:r>
              <a:rPr lang="zh-CN" sz="2400">
                <a:latin typeface="+mj-ea"/>
                <a:ea typeface="+mj-ea"/>
                <a:cs typeface="+mj-ea"/>
                <a:sym typeface="+mn-ea"/>
              </a:rPr>
              <a:t>最后</a:t>
            </a:r>
            <a:r>
              <a:rPr sz="2400">
                <a:latin typeface="+mj-ea"/>
                <a:ea typeface="+mj-ea"/>
                <a:cs typeface="+mj-ea"/>
                <a:sym typeface="+mn-ea"/>
              </a:rPr>
              <a:t>，终端显示放大</a:t>
            </a:r>
            <a:r>
              <a:rPr lang="zh-CN" sz="2400">
                <a:latin typeface="+mj-ea"/>
                <a:ea typeface="+mj-ea"/>
                <a:cs typeface="+mj-ea"/>
                <a:sym typeface="+mn-ea"/>
              </a:rPr>
              <a:t>的</a:t>
            </a:r>
            <a:r>
              <a:rPr sz="2400">
                <a:latin typeface="+mj-ea"/>
                <a:ea typeface="+mj-ea"/>
                <a:cs typeface="+mj-ea"/>
                <a:sym typeface="+mn-ea"/>
              </a:rPr>
              <a:t>电压值和测量</a:t>
            </a:r>
            <a:r>
              <a:rPr lang="zh-CN" sz="2400">
                <a:latin typeface="+mj-ea"/>
                <a:ea typeface="+mj-ea"/>
                <a:cs typeface="+mj-ea"/>
                <a:sym typeface="+mn-ea"/>
              </a:rPr>
              <a:t>的</a:t>
            </a:r>
            <a:r>
              <a:rPr sz="2400">
                <a:latin typeface="+mj-ea"/>
                <a:ea typeface="+mj-ea"/>
                <a:cs typeface="+mj-ea"/>
                <a:sym typeface="+mn-ea"/>
              </a:rPr>
              <a:t>电阻值。</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该方案是基于恒流源电路、差</a:t>
            </a:r>
            <a:r>
              <a:rPr lang="zh-CN" sz="2400">
                <a:latin typeface="+mj-ea"/>
                <a:ea typeface="+mj-ea"/>
                <a:cs typeface="+mj-ea"/>
                <a:sym typeface="+mn-ea"/>
              </a:rPr>
              <a:t>动</a:t>
            </a:r>
            <a:r>
              <a:rPr sz="2400">
                <a:latin typeface="+mj-ea"/>
                <a:ea typeface="+mj-ea"/>
                <a:cs typeface="+mj-ea"/>
                <a:sym typeface="+mn-ea"/>
              </a:rPr>
              <a:t>放大电路和</a:t>
            </a:r>
            <a:r>
              <a:rPr lang="zh-CN" sz="2400">
                <a:latin typeface="+mj-ea"/>
                <a:ea typeface="+mj-ea"/>
                <a:cs typeface="+mj-ea"/>
                <a:sym typeface="+mn-ea"/>
              </a:rPr>
              <a:t>不</a:t>
            </a:r>
            <a:r>
              <a:rPr sz="2400">
                <a:latin typeface="+mj-ea"/>
                <a:ea typeface="+mj-ea"/>
                <a:cs typeface="+mj-ea"/>
                <a:sym typeface="+mn-ea"/>
              </a:rPr>
              <a:t>平衡电压调节电路</a:t>
            </a:r>
            <a:r>
              <a:rPr lang="zh-CN" sz="2400">
                <a:latin typeface="+mj-ea"/>
                <a:ea typeface="+mj-ea"/>
                <a:cs typeface="+mj-ea"/>
                <a:sym typeface="+mn-ea"/>
              </a:rPr>
              <a:t>的</a:t>
            </a:r>
            <a:r>
              <a:rPr sz="2400">
                <a:latin typeface="+mj-ea"/>
                <a:ea typeface="+mj-ea"/>
                <a:cs typeface="+mj-ea"/>
                <a:sym typeface="+mn-ea"/>
              </a:rPr>
              <a:t>。通用输入电压模块分别与 Arduino Uno</a:t>
            </a:r>
            <a:r>
              <a:rPr lang="zh-CN" sz="2400">
                <a:latin typeface="+mj-ea"/>
                <a:ea typeface="+mj-ea"/>
                <a:cs typeface="+mj-ea"/>
                <a:sym typeface="+mn-ea"/>
              </a:rPr>
              <a:t>控制板</a:t>
            </a:r>
            <a:r>
              <a:rPr sz="2400">
                <a:latin typeface="+mj-ea"/>
                <a:ea typeface="+mj-ea"/>
                <a:cs typeface="+mj-ea"/>
                <a:sym typeface="+mn-ea"/>
              </a:rPr>
              <a:t>和</a:t>
            </a:r>
            <a:r>
              <a:rPr lang="zh-CN" sz="2400">
                <a:latin typeface="+mj-ea"/>
                <a:ea typeface="+mj-ea"/>
                <a:cs typeface="+mj-ea"/>
                <a:sym typeface="+mn-ea"/>
              </a:rPr>
              <a:t>终端显示模块相连接</a:t>
            </a:r>
            <a:r>
              <a:rPr sz="2400">
                <a:latin typeface="+mj-ea"/>
                <a:ea typeface="+mj-ea"/>
                <a:cs typeface="+mj-ea"/>
                <a:sym typeface="+mn-ea"/>
              </a:rPr>
              <a:t>，测量的电压值和电阻值通过流程图</a:t>
            </a:r>
            <a:r>
              <a:rPr lang="zh-CN" sz="2400">
                <a:latin typeface="+mj-ea"/>
                <a:ea typeface="+mj-ea"/>
                <a:cs typeface="+mj-ea"/>
                <a:sym typeface="+mn-ea"/>
              </a:rPr>
              <a:t>计算后</a:t>
            </a:r>
            <a:r>
              <a:rPr sz="2400">
                <a:latin typeface="+mj-ea"/>
                <a:ea typeface="+mj-ea"/>
                <a:cs typeface="+mj-ea"/>
                <a:sym typeface="+mn-ea"/>
              </a:rPr>
              <a:t>显示在终端</a:t>
            </a:r>
            <a:r>
              <a:rPr lang="zh-CN" sz="2400">
                <a:latin typeface="+mj-ea"/>
                <a:ea typeface="+mj-ea"/>
                <a:cs typeface="+mj-ea"/>
                <a:sym typeface="+mn-ea"/>
              </a:rPr>
              <a:t>显示</a:t>
            </a:r>
            <a:r>
              <a:rPr sz="2400">
                <a:latin typeface="+mj-ea"/>
                <a:ea typeface="+mj-ea"/>
                <a:cs typeface="+mj-ea"/>
                <a:sym typeface="+mn-ea"/>
              </a:rPr>
              <a:t>模块。 </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注意：为了使测量更精确，增加了不平衡的电压调节电路，差分输入电压差信号为零，输出电压为零。</a:t>
            </a:r>
            <a:endParaRPr sz="2400">
              <a:latin typeface="+mj-ea"/>
              <a:ea typeface="+mj-ea"/>
              <a:cs typeface="+mj-ea"/>
              <a:sym typeface="+mn-ea"/>
            </a:endParaRPr>
          </a:p>
        </p:txBody>
      </p:sp>
      <p:pic>
        <p:nvPicPr>
          <p:cNvPr id="4" name="图片 3" descr="32313534353037363b32313534353037323bb2dfbbaeb7bdb0b8"/>
          <p:cNvPicPr>
            <a:picLocks noChangeAspect="1"/>
          </p:cNvPicPr>
          <p:nvPr/>
        </p:nvPicPr>
        <p:blipFill>
          <a:blip r:embed="rId1"/>
          <a:stretch>
            <a:fillRect/>
          </a:stretch>
        </p:blipFill>
        <p:spPr>
          <a:xfrm>
            <a:off x="119380" y="1052195"/>
            <a:ext cx="576000" cy="5760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电阻测量</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5.3</a:t>
            </a:r>
            <a:endParaRPr lang="en-US" altLang="zh-CN" sz="4000" dirty="0"/>
          </a:p>
        </p:txBody>
      </p:sp>
      <p:sp>
        <p:nvSpPr>
          <p:cNvPr id="23" name="矩形 22"/>
          <p:cNvSpPr/>
          <p:nvPr/>
        </p:nvSpPr>
        <p:spPr>
          <a:xfrm>
            <a:off x="-10160" y="980440"/>
            <a:ext cx="12211685" cy="230695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系统组成</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该系统使用 Arduino Uno作为系统的核心，利用差动放大电路和恒流源测量电阻两端的电压，</a:t>
            </a:r>
            <a:r>
              <a:rPr lang="zh-CN" sz="2400">
                <a:latin typeface="+mj-ea"/>
                <a:ea typeface="+mj-ea"/>
                <a:cs typeface="+mj-ea"/>
                <a:sym typeface="+mn-ea"/>
              </a:rPr>
              <a:t>通用输入</a:t>
            </a:r>
            <a:r>
              <a:rPr sz="2400">
                <a:latin typeface="+mj-ea"/>
                <a:ea typeface="+mj-ea"/>
                <a:cs typeface="+mj-ea"/>
                <a:sym typeface="+mn-ea"/>
              </a:rPr>
              <a:t>电压模块连接 Arduino Uno</a:t>
            </a:r>
            <a:r>
              <a:rPr lang="zh-CN" sz="2400">
                <a:latin typeface="+mj-ea"/>
                <a:ea typeface="+mj-ea"/>
                <a:cs typeface="+mj-ea"/>
                <a:sym typeface="+mn-ea"/>
              </a:rPr>
              <a:t>，计算电阻值，并将放大的</a:t>
            </a:r>
            <a:r>
              <a:rPr sz="2400">
                <a:latin typeface="+mj-ea"/>
                <a:ea typeface="+mj-ea"/>
                <a:cs typeface="+mj-ea"/>
                <a:sym typeface="+mn-ea"/>
              </a:rPr>
              <a:t>电压值和</a:t>
            </a:r>
            <a:r>
              <a:rPr lang="zh-CN" sz="2400">
                <a:latin typeface="+mj-ea"/>
                <a:ea typeface="+mj-ea"/>
                <a:cs typeface="+mj-ea"/>
                <a:sym typeface="+mn-ea"/>
              </a:rPr>
              <a:t>测量的</a:t>
            </a:r>
            <a:r>
              <a:rPr sz="2400">
                <a:latin typeface="+mj-ea"/>
                <a:ea typeface="+mj-ea"/>
                <a:cs typeface="+mj-ea"/>
                <a:sym typeface="+mn-ea"/>
              </a:rPr>
              <a:t>电阻值显示在终端</a:t>
            </a:r>
            <a:r>
              <a:rPr lang="zh-CN" sz="2400">
                <a:latin typeface="+mj-ea"/>
                <a:ea typeface="+mj-ea"/>
                <a:cs typeface="+mj-ea"/>
                <a:sym typeface="+mn-ea"/>
              </a:rPr>
              <a:t>显示</a:t>
            </a:r>
            <a:r>
              <a:rPr sz="2400">
                <a:latin typeface="+mj-ea"/>
                <a:ea typeface="+mj-ea"/>
                <a:cs typeface="+mj-ea"/>
                <a:sym typeface="+mn-ea"/>
              </a:rPr>
              <a:t>模块</a:t>
            </a:r>
            <a:r>
              <a:rPr lang="zh-CN" sz="2400">
                <a:latin typeface="+mj-ea"/>
                <a:ea typeface="+mj-ea"/>
                <a:cs typeface="+mj-ea"/>
                <a:sym typeface="+mn-ea"/>
              </a:rPr>
              <a:t>上</a:t>
            </a:r>
            <a:r>
              <a:rPr sz="2400">
                <a:latin typeface="+mj-ea"/>
                <a:ea typeface="+mj-ea"/>
                <a:cs typeface="+mj-ea"/>
                <a:sym typeface="+mn-ea"/>
              </a:rPr>
              <a:t>。</a:t>
            </a:r>
            <a:r>
              <a:rPr lang="zh-CN" sz="2400">
                <a:latin typeface="+mj-ea"/>
                <a:ea typeface="+mj-ea"/>
                <a:cs typeface="+mj-ea"/>
                <a:sym typeface="+mn-ea"/>
              </a:rPr>
              <a:t>系统组成框图如图</a:t>
            </a:r>
            <a:r>
              <a:rPr lang="en-US" altLang="zh-CN" sz="2400">
                <a:latin typeface="+mj-ea"/>
                <a:ea typeface="+mj-ea"/>
                <a:cs typeface="+mj-ea"/>
                <a:sym typeface="+mn-ea"/>
              </a:rPr>
              <a:t>5-42</a:t>
            </a:r>
            <a:r>
              <a:rPr lang="zh-CN" altLang="en-US" sz="2400">
                <a:latin typeface="+mj-ea"/>
                <a:ea typeface="+mj-ea"/>
                <a:cs typeface="+mj-ea"/>
                <a:sym typeface="+mn-ea"/>
              </a:rPr>
              <a:t>所示。</a:t>
            </a:r>
            <a:endParaRPr lang="zh-CN" altLang="en-US" sz="2400">
              <a:latin typeface="+mj-ea"/>
              <a:ea typeface="+mj-ea"/>
              <a:cs typeface="+mj-ea"/>
              <a:sym typeface="+mn-ea"/>
            </a:endParaRPr>
          </a:p>
        </p:txBody>
      </p:sp>
      <p:pic>
        <p:nvPicPr>
          <p:cNvPr id="7" name="图片 6" descr="31393938393834333b31393939333437383bd7e9d6afbcdcb9b9"/>
          <p:cNvPicPr>
            <a:picLocks noChangeAspect="1"/>
          </p:cNvPicPr>
          <p:nvPr/>
        </p:nvPicPr>
        <p:blipFill>
          <a:blip r:embed="rId1"/>
          <a:stretch>
            <a:fillRect/>
          </a:stretch>
        </p:blipFill>
        <p:spPr>
          <a:xfrm>
            <a:off x="119380" y="980440"/>
            <a:ext cx="576000" cy="576000"/>
          </a:xfrm>
          <a:prstGeom prst="rect">
            <a:avLst/>
          </a:prstGeom>
        </p:spPr>
      </p:pic>
      <p:pic>
        <p:nvPicPr>
          <p:cNvPr id="4" name="图片 3"/>
          <p:cNvPicPr>
            <a:picLocks noChangeAspect="1"/>
          </p:cNvPicPr>
          <p:nvPr/>
        </p:nvPicPr>
        <p:blipFill>
          <a:blip r:embed="rId2">
            <a:clrChange>
              <a:clrFrom>
                <a:srgbClr val="FFFFFF">
                  <a:alpha val="100000"/>
                </a:srgbClr>
              </a:clrFrom>
              <a:clrTo>
                <a:srgbClr val="FFFFFF">
                  <a:alpha val="100000"/>
                  <a:alpha val="0"/>
                </a:srgbClr>
              </a:clrTo>
            </a:clrChange>
          </a:blip>
          <a:srcRect l="2219"/>
          <a:stretch>
            <a:fillRect/>
          </a:stretch>
        </p:blipFill>
        <p:spPr>
          <a:xfrm>
            <a:off x="1967865" y="3212465"/>
            <a:ext cx="8255635" cy="3079750"/>
          </a:xfrm>
          <a:prstGeom prst="rect">
            <a:avLst/>
          </a:prstGeom>
        </p:spPr>
      </p:pic>
      <p:sp>
        <p:nvSpPr>
          <p:cNvPr id="5" name="文本框 4"/>
          <p:cNvSpPr txBox="1"/>
          <p:nvPr/>
        </p:nvSpPr>
        <p:spPr>
          <a:xfrm>
            <a:off x="3818890" y="6278880"/>
            <a:ext cx="2853055" cy="368300"/>
          </a:xfrm>
          <a:prstGeom prst="rect">
            <a:avLst/>
          </a:prstGeom>
          <a:noFill/>
        </p:spPr>
        <p:txBody>
          <a:bodyPr wrap="square" rtlCol="0">
            <a:spAutoFit/>
          </a:bodyPr>
          <a:p>
            <a:r>
              <a:rPr lang="zh-CN" altLang="en-US"/>
              <a:t>图5-42 系统组成框图</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电阻测量</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5.3</a:t>
            </a:r>
            <a:endParaRPr lang="en-US" altLang="zh-CN" sz="4000" dirty="0"/>
          </a:p>
        </p:txBody>
      </p:sp>
      <p:sp>
        <p:nvSpPr>
          <p:cNvPr id="23" name="矩形 22"/>
          <p:cNvSpPr/>
          <p:nvPr/>
        </p:nvSpPr>
        <p:spPr>
          <a:xfrm>
            <a:off x="-24765" y="980440"/>
            <a:ext cx="12211685" cy="230695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a:t>
            </a:r>
            <a:r>
              <a:rPr lang="zh-CN" sz="2400">
                <a:latin typeface="+mj-ea"/>
                <a:ea typeface="+mj-ea"/>
                <a:cs typeface="+mj-ea"/>
                <a:sym typeface="+mn-ea"/>
              </a:rPr>
              <a:t>原理图</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该系统由Arduino 328（如图5-43 所示）、恒流源电路（如图5-44 所示）、差动放大电路（如图5-45 所示）、不平衡电压调节电路（如图5-46 所示）、Arduino的通用输入电压</a:t>
            </a:r>
            <a:r>
              <a:rPr lang="zh-CN" sz="2400">
                <a:latin typeface="+mj-ea"/>
                <a:ea typeface="+mj-ea"/>
                <a:cs typeface="+mj-ea"/>
                <a:sym typeface="+mn-ea"/>
              </a:rPr>
              <a:t>模块</a:t>
            </a:r>
            <a:r>
              <a:rPr sz="2400">
                <a:latin typeface="+mj-ea"/>
                <a:ea typeface="+mj-ea"/>
                <a:cs typeface="+mj-ea"/>
                <a:sym typeface="+mn-ea"/>
              </a:rPr>
              <a:t>（如图5-47 所示）和终端显示模块（如图5-48 所示）组成。</a:t>
            </a:r>
            <a:endParaRPr sz="2400">
              <a:latin typeface="+mj-ea"/>
              <a:ea typeface="+mj-ea"/>
              <a:cs typeface="+mj-ea"/>
              <a:sym typeface="+mn-ea"/>
            </a:endParaRPr>
          </a:p>
        </p:txBody>
      </p:sp>
      <p:pic>
        <p:nvPicPr>
          <p:cNvPr id="5" name="图片 4" descr="31393935333132383b31393939333838353bb4b4d2e2"/>
          <p:cNvPicPr>
            <a:picLocks noChangeAspect="1"/>
          </p:cNvPicPr>
          <p:nvPr/>
        </p:nvPicPr>
        <p:blipFill>
          <a:blip r:embed="rId1"/>
          <a:stretch>
            <a:fillRect/>
          </a:stretch>
        </p:blipFill>
        <p:spPr>
          <a:xfrm>
            <a:off x="47625" y="1052195"/>
            <a:ext cx="576000" cy="5760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电阻测量</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5.3</a:t>
            </a:r>
            <a:endParaRPr lang="en-US" altLang="zh-CN" sz="4000" dirty="0"/>
          </a:p>
        </p:txBody>
      </p:sp>
      <p:pic>
        <p:nvPicPr>
          <p:cNvPr id="50" name="图片 22"/>
          <p:cNvPicPr>
            <a:picLocks noChangeAspect="1"/>
          </p:cNvPicPr>
          <p:nvPr/>
        </p:nvPicPr>
        <p:blipFill>
          <a:blip r:embed="rId1">
            <a:clrChange>
              <a:clrFrom>
                <a:srgbClr val="E0E0D0">
                  <a:alpha val="100000"/>
                </a:srgbClr>
              </a:clrFrom>
              <a:clrTo>
                <a:srgbClr val="E0E0D0">
                  <a:alpha val="100000"/>
                  <a:alpha val="0"/>
                </a:srgbClr>
              </a:clrTo>
            </a:clrChange>
            <a:lum bright="6000" contrast="18000"/>
          </a:blip>
          <a:srcRect l="7323" t="4359" r="1114" b="2158"/>
          <a:stretch>
            <a:fillRect/>
          </a:stretch>
        </p:blipFill>
        <p:spPr>
          <a:xfrm>
            <a:off x="262890" y="1014730"/>
            <a:ext cx="5643245" cy="4504690"/>
          </a:xfrm>
          <a:prstGeom prst="rect">
            <a:avLst/>
          </a:prstGeom>
          <a:noFill/>
          <a:ln w="9525">
            <a:noFill/>
          </a:ln>
        </p:spPr>
      </p:pic>
      <p:pic>
        <p:nvPicPr>
          <p:cNvPr id="51" name="图片 23"/>
          <p:cNvPicPr>
            <a:picLocks noChangeAspect="1"/>
          </p:cNvPicPr>
          <p:nvPr/>
        </p:nvPicPr>
        <p:blipFill>
          <a:blip r:embed="rId2">
            <a:clrChange>
              <a:clrFrom>
                <a:srgbClr val="E0E0D0">
                  <a:alpha val="100000"/>
                </a:srgbClr>
              </a:clrFrom>
              <a:clrTo>
                <a:srgbClr val="E0E0D0">
                  <a:alpha val="100000"/>
                  <a:alpha val="0"/>
                </a:srgbClr>
              </a:clrTo>
            </a:clrChange>
            <a:lum bright="12000" contrast="18000"/>
          </a:blip>
          <a:srcRect l="1231" r="1663"/>
          <a:stretch>
            <a:fillRect/>
          </a:stretch>
        </p:blipFill>
        <p:spPr>
          <a:xfrm>
            <a:off x="6382385" y="1052195"/>
            <a:ext cx="5561965" cy="4460240"/>
          </a:xfrm>
          <a:prstGeom prst="rect">
            <a:avLst/>
          </a:prstGeom>
          <a:noFill/>
          <a:ln w="9525">
            <a:noFill/>
          </a:ln>
        </p:spPr>
      </p:pic>
      <p:sp>
        <p:nvSpPr>
          <p:cNvPr id="4" name="文本框 3"/>
          <p:cNvSpPr txBox="1"/>
          <p:nvPr/>
        </p:nvSpPr>
        <p:spPr>
          <a:xfrm>
            <a:off x="1232535" y="5588635"/>
            <a:ext cx="2919730" cy="368300"/>
          </a:xfrm>
          <a:prstGeom prst="rect">
            <a:avLst/>
          </a:prstGeom>
          <a:noFill/>
        </p:spPr>
        <p:txBody>
          <a:bodyPr wrap="square" rtlCol="0">
            <a:spAutoFit/>
          </a:bodyPr>
          <a:p>
            <a:r>
              <a:rPr lang="zh-CN" altLang="en-US"/>
              <a:t>图5-43 Arduino 328</a:t>
            </a:r>
            <a:endParaRPr lang="zh-CN" altLang="en-US"/>
          </a:p>
        </p:txBody>
      </p:sp>
      <p:sp>
        <p:nvSpPr>
          <p:cNvPr id="7" name="文本框 6"/>
          <p:cNvSpPr txBox="1"/>
          <p:nvPr/>
        </p:nvSpPr>
        <p:spPr>
          <a:xfrm>
            <a:off x="7464425" y="5589270"/>
            <a:ext cx="2919730" cy="368300"/>
          </a:xfrm>
          <a:prstGeom prst="rect">
            <a:avLst/>
          </a:prstGeom>
          <a:noFill/>
        </p:spPr>
        <p:txBody>
          <a:bodyPr wrap="square" rtlCol="0">
            <a:spAutoFit/>
          </a:bodyPr>
          <a:p>
            <a:r>
              <a:rPr lang="zh-CN" altLang="en-US"/>
              <a:t>图5-44 恒流源电路</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sp>
        <p:nvSpPr>
          <p:cNvPr id="23" name="矩形 22"/>
          <p:cNvSpPr/>
          <p:nvPr/>
        </p:nvSpPr>
        <p:spPr>
          <a:xfrm>
            <a:off x="-24130" y="1226820"/>
            <a:ext cx="12211685" cy="56311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系统组成</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数控直流恒流电源电路分为3个部分。</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1</a:t>
            </a:r>
            <a:r>
              <a:rPr lang="zh-CN" sz="2400">
                <a:latin typeface="+mj-ea"/>
                <a:ea typeface="+mj-ea"/>
                <a:cs typeface="+mj-ea"/>
                <a:sym typeface="+mn-ea"/>
              </a:rPr>
              <a:t>）</a:t>
            </a:r>
            <a:r>
              <a:rPr sz="2400">
                <a:latin typeface="+mj-ea"/>
                <a:ea typeface="+mj-ea"/>
                <a:cs typeface="+mj-ea"/>
                <a:sym typeface="+mn-ea"/>
              </a:rPr>
              <a:t>单片机控制电路</a:t>
            </a:r>
            <a:r>
              <a:rPr lang="zh-CN" sz="2400">
                <a:latin typeface="+mj-ea"/>
                <a:ea typeface="+mj-ea"/>
                <a:cs typeface="+mj-ea"/>
                <a:sym typeface="+mn-ea"/>
              </a:rPr>
              <a:t>：</a:t>
            </a:r>
            <a:r>
              <a:rPr sz="2400">
                <a:latin typeface="+mj-ea"/>
                <a:ea typeface="+mj-ea"/>
                <a:cs typeface="+mj-ea"/>
                <a:sym typeface="+mn-ea"/>
              </a:rPr>
              <a:t>输出一定的数字量，并且能通过判断按键的状态来输出增</a:t>
            </a:r>
            <a:r>
              <a:rPr lang="zh-CN" sz="2400">
                <a:latin typeface="+mj-ea"/>
                <a:ea typeface="+mj-ea"/>
                <a:cs typeface="+mj-ea"/>
                <a:sym typeface="+mn-ea"/>
              </a:rPr>
              <a:t>大或</a:t>
            </a:r>
            <a:r>
              <a:rPr sz="2400">
                <a:latin typeface="+mj-ea"/>
                <a:ea typeface="+mj-ea"/>
                <a:cs typeface="+mj-ea"/>
                <a:sym typeface="+mn-ea"/>
              </a:rPr>
              <a:t>减小的数字量。</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2</a:t>
            </a:r>
            <a:r>
              <a:rPr lang="zh-CN" sz="2400">
                <a:latin typeface="+mj-ea"/>
                <a:ea typeface="+mj-ea"/>
                <a:cs typeface="+mj-ea"/>
                <a:sym typeface="+mn-ea"/>
              </a:rPr>
              <a:t>）</a:t>
            </a:r>
            <a:r>
              <a:rPr sz="2400">
                <a:latin typeface="+mj-ea"/>
                <a:ea typeface="+mj-ea"/>
                <a:cs typeface="+mj-ea"/>
                <a:sym typeface="+mn-ea"/>
              </a:rPr>
              <a:t>数模转换电路</a:t>
            </a:r>
            <a:r>
              <a:rPr lang="zh-CN" sz="2400">
                <a:latin typeface="+mj-ea"/>
                <a:ea typeface="+mj-ea"/>
                <a:cs typeface="+mj-ea"/>
                <a:sym typeface="+mn-ea"/>
              </a:rPr>
              <a:t>：</a:t>
            </a:r>
            <a:r>
              <a:rPr sz="2400">
                <a:latin typeface="+mj-ea"/>
                <a:ea typeface="+mj-ea"/>
                <a:cs typeface="+mj-ea"/>
                <a:sym typeface="+mn-ea"/>
              </a:rPr>
              <a:t>将单片机输出的数字量转换为模拟量，该模拟电压为恒流源输电路提供可控基准电压。</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3</a:t>
            </a:r>
            <a:r>
              <a:rPr lang="zh-CN" sz="2400">
                <a:latin typeface="+mj-ea"/>
                <a:ea typeface="+mj-ea"/>
                <a:cs typeface="+mj-ea"/>
                <a:sym typeface="+mn-ea"/>
              </a:rPr>
              <a:t>）</a:t>
            </a:r>
            <a:r>
              <a:rPr sz="2400">
                <a:latin typeface="+mj-ea"/>
                <a:ea typeface="+mj-ea"/>
                <a:cs typeface="+mj-ea"/>
                <a:sym typeface="+mn-ea"/>
              </a:rPr>
              <a:t>数控恒流源产生电路</a:t>
            </a:r>
            <a:r>
              <a:rPr lang="zh-CN" sz="2400">
                <a:latin typeface="+mj-ea"/>
                <a:ea typeface="+mj-ea"/>
                <a:cs typeface="+mj-ea"/>
                <a:sym typeface="+mn-ea"/>
              </a:rPr>
              <a:t>：</a:t>
            </a:r>
            <a:r>
              <a:rPr sz="2400">
                <a:latin typeface="+mj-ea"/>
                <a:ea typeface="+mj-ea"/>
                <a:cs typeface="+mj-ea"/>
                <a:sym typeface="+mn-ea"/>
              </a:rPr>
              <a:t>利用电压跟随器，使运算放大器输出可控电压，除以固电阻即得可控电流。</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系统组成框图如图5-1所示。</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endParaRPr sz="2400">
              <a:latin typeface="+mj-ea"/>
              <a:ea typeface="+mj-ea"/>
              <a:cs typeface="+mj-ea"/>
              <a:sym typeface="+mn-ea"/>
            </a:endParaRPr>
          </a:p>
        </p:txBody>
      </p:sp>
      <p:pic>
        <p:nvPicPr>
          <p:cNvPr id="7" name="图片 6" descr="31393938393834333b31393939333437383bd7e9d6afbcdcb9b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9380" y="1268730"/>
            <a:ext cx="576000" cy="5760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电阻测量</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5.3</a:t>
            </a:r>
            <a:endParaRPr lang="en-US" altLang="zh-CN" sz="4000" dirty="0"/>
          </a:p>
        </p:txBody>
      </p:sp>
      <p:sp>
        <p:nvSpPr>
          <p:cNvPr id="4" name="文本框 3"/>
          <p:cNvSpPr txBox="1"/>
          <p:nvPr/>
        </p:nvSpPr>
        <p:spPr>
          <a:xfrm>
            <a:off x="1232535" y="5588635"/>
            <a:ext cx="2919730" cy="368300"/>
          </a:xfrm>
          <a:prstGeom prst="rect">
            <a:avLst/>
          </a:prstGeom>
          <a:noFill/>
        </p:spPr>
        <p:txBody>
          <a:bodyPr wrap="square" rtlCol="0">
            <a:spAutoFit/>
          </a:bodyPr>
          <a:p>
            <a:r>
              <a:rPr lang="zh-CN" altLang="en-US"/>
              <a:t>图5-45 差动放大电路</a:t>
            </a:r>
            <a:endParaRPr lang="zh-CN" altLang="en-US"/>
          </a:p>
        </p:txBody>
      </p:sp>
      <p:sp>
        <p:nvSpPr>
          <p:cNvPr id="7" name="文本框 6"/>
          <p:cNvSpPr txBox="1"/>
          <p:nvPr/>
        </p:nvSpPr>
        <p:spPr>
          <a:xfrm>
            <a:off x="7464425" y="5589270"/>
            <a:ext cx="3077845" cy="368300"/>
          </a:xfrm>
          <a:prstGeom prst="rect">
            <a:avLst/>
          </a:prstGeom>
          <a:noFill/>
        </p:spPr>
        <p:txBody>
          <a:bodyPr wrap="square" rtlCol="0">
            <a:spAutoFit/>
          </a:bodyPr>
          <a:p>
            <a:r>
              <a:rPr lang="zh-CN" altLang="en-US"/>
              <a:t>图5-46 不平衡电压调节电路</a:t>
            </a:r>
            <a:endParaRPr lang="zh-CN" altLang="en-US"/>
          </a:p>
        </p:txBody>
      </p:sp>
      <p:pic>
        <p:nvPicPr>
          <p:cNvPr id="53" name="图片 24"/>
          <p:cNvPicPr>
            <a:picLocks noChangeAspect="1"/>
          </p:cNvPicPr>
          <p:nvPr/>
        </p:nvPicPr>
        <p:blipFill>
          <a:blip r:embed="rId1">
            <a:clrChange>
              <a:clrFrom>
                <a:srgbClr val="E0E0D0">
                  <a:alpha val="100000"/>
                </a:srgbClr>
              </a:clrFrom>
              <a:clrTo>
                <a:srgbClr val="E0E0D0">
                  <a:alpha val="100000"/>
                  <a:alpha val="0"/>
                </a:srgbClr>
              </a:clrTo>
            </a:clrChange>
            <a:lum bright="12000" contrast="18000"/>
          </a:blip>
          <a:srcRect l="590" r="2444"/>
          <a:stretch>
            <a:fillRect/>
          </a:stretch>
        </p:blipFill>
        <p:spPr>
          <a:xfrm>
            <a:off x="0" y="1000760"/>
            <a:ext cx="6144260" cy="4511675"/>
          </a:xfrm>
          <a:prstGeom prst="rect">
            <a:avLst/>
          </a:prstGeom>
          <a:noFill/>
          <a:ln w="9525">
            <a:noFill/>
          </a:ln>
        </p:spPr>
      </p:pic>
      <p:pic>
        <p:nvPicPr>
          <p:cNvPr id="55" name="图片 25"/>
          <p:cNvPicPr>
            <a:picLocks noChangeAspect="1"/>
          </p:cNvPicPr>
          <p:nvPr/>
        </p:nvPicPr>
        <p:blipFill>
          <a:blip r:embed="rId2">
            <a:clrChange>
              <a:clrFrom>
                <a:srgbClr val="E0E0D0">
                  <a:alpha val="100000"/>
                </a:srgbClr>
              </a:clrFrom>
              <a:clrTo>
                <a:srgbClr val="E0E0D0">
                  <a:alpha val="100000"/>
                  <a:alpha val="0"/>
                </a:srgbClr>
              </a:clrTo>
            </a:clrChange>
            <a:lum bright="12000" contrast="18000"/>
          </a:blip>
          <a:srcRect l="6123" t="7292" b="4659"/>
          <a:stretch>
            <a:fillRect/>
          </a:stretch>
        </p:blipFill>
        <p:spPr>
          <a:xfrm>
            <a:off x="6816090" y="955675"/>
            <a:ext cx="5297805" cy="4601210"/>
          </a:xfrm>
          <a:prstGeom prst="rect">
            <a:avLst/>
          </a:prstGeom>
          <a:noFill/>
          <a:ln w="9525">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电阻测量</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5.3</a:t>
            </a:r>
            <a:endParaRPr lang="en-US" altLang="zh-CN" sz="4000" dirty="0"/>
          </a:p>
        </p:txBody>
      </p:sp>
      <p:sp>
        <p:nvSpPr>
          <p:cNvPr id="4" name="文本框 3"/>
          <p:cNvSpPr txBox="1"/>
          <p:nvPr/>
        </p:nvSpPr>
        <p:spPr>
          <a:xfrm>
            <a:off x="911225" y="4677410"/>
            <a:ext cx="3877310" cy="368300"/>
          </a:xfrm>
          <a:prstGeom prst="rect">
            <a:avLst/>
          </a:prstGeom>
          <a:noFill/>
        </p:spPr>
        <p:txBody>
          <a:bodyPr wrap="square" rtlCol="0">
            <a:spAutoFit/>
          </a:bodyPr>
          <a:p>
            <a:r>
              <a:rPr lang="zh-CN" altLang="en-US"/>
              <a:t>图5-47 Arduino的通用输入电压模块</a:t>
            </a:r>
            <a:endParaRPr lang="zh-CN" altLang="en-US"/>
          </a:p>
        </p:txBody>
      </p:sp>
      <p:sp>
        <p:nvSpPr>
          <p:cNvPr id="7" name="文本框 6"/>
          <p:cNvSpPr txBox="1"/>
          <p:nvPr/>
        </p:nvSpPr>
        <p:spPr>
          <a:xfrm>
            <a:off x="7392035" y="4653280"/>
            <a:ext cx="3077845" cy="368300"/>
          </a:xfrm>
          <a:prstGeom prst="rect">
            <a:avLst/>
          </a:prstGeom>
          <a:noFill/>
        </p:spPr>
        <p:txBody>
          <a:bodyPr wrap="square" rtlCol="0">
            <a:spAutoFit/>
          </a:bodyPr>
          <a:p>
            <a:r>
              <a:rPr lang="zh-CN" altLang="en-US"/>
              <a:t>图5-48 终端显示模块</a:t>
            </a:r>
            <a:endParaRPr lang="zh-CN" altLang="en-US"/>
          </a:p>
        </p:txBody>
      </p:sp>
      <p:pic>
        <p:nvPicPr>
          <p:cNvPr id="56" name="图片 26"/>
          <p:cNvPicPr>
            <a:picLocks noChangeAspect="1"/>
          </p:cNvPicPr>
          <p:nvPr/>
        </p:nvPicPr>
        <p:blipFill>
          <a:blip r:embed="rId1">
            <a:clrChange>
              <a:clrFrom>
                <a:srgbClr val="E0E0D0">
                  <a:alpha val="100000"/>
                </a:srgbClr>
              </a:clrFrom>
              <a:clrTo>
                <a:srgbClr val="E0E0D0">
                  <a:alpha val="100000"/>
                  <a:alpha val="0"/>
                </a:srgbClr>
              </a:clrTo>
            </a:clrChange>
            <a:lum bright="6000" contrast="18000"/>
          </a:blip>
          <a:srcRect l="5525" t="7939" r="4243" b="9140"/>
          <a:stretch>
            <a:fillRect/>
          </a:stretch>
        </p:blipFill>
        <p:spPr>
          <a:xfrm>
            <a:off x="47625" y="958850"/>
            <a:ext cx="5785485" cy="3658870"/>
          </a:xfrm>
          <a:prstGeom prst="rect">
            <a:avLst/>
          </a:prstGeom>
          <a:noFill/>
          <a:ln>
            <a:noFill/>
          </a:ln>
        </p:spPr>
      </p:pic>
      <p:pic>
        <p:nvPicPr>
          <p:cNvPr id="57" name="图片 27"/>
          <p:cNvPicPr>
            <a:picLocks noChangeAspect="1"/>
          </p:cNvPicPr>
          <p:nvPr/>
        </p:nvPicPr>
        <p:blipFill>
          <a:blip r:embed="rId2">
            <a:clrChange>
              <a:clrFrom>
                <a:srgbClr val="E0E0D0">
                  <a:alpha val="100000"/>
                </a:srgbClr>
              </a:clrFrom>
              <a:clrTo>
                <a:srgbClr val="E0E0D0">
                  <a:alpha val="100000"/>
                  <a:alpha val="0"/>
                </a:srgbClr>
              </a:clrTo>
            </a:clrChange>
            <a:lum bright="12000"/>
          </a:blip>
          <a:srcRect l="3293" t="5956" r="3274" b="8805"/>
          <a:stretch>
            <a:fillRect/>
          </a:stretch>
        </p:blipFill>
        <p:spPr>
          <a:xfrm>
            <a:off x="5939790" y="1148080"/>
            <a:ext cx="6252210" cy="328041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电阻测量</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5.3</a:t>
            </a:r>
            <a:endParaRPr lang="en-US" altLang="zh-CN" sz="4000" dirty="0"/>
          </a:p>
        </p:txBody>
      </p:sp>
      <p:sp>
        <p:nvSpPr>
          <p:cNvPr id="23" name="矩形 22"/>
          <p:cNvSpPr/>
          <p:nvPr/>
        </p:nvSpPr>
        <p:spPr>
          <a:xfrm>
            <a:off x="-24765" y="980440"/>
            <a:ext cx="5617845" cy="11988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可视化程序设计</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系统可视化</a:t>
            </a:r>
            <a:r>
              <a:rPr sz="2400">
                <a:latin typeface="+mj-ea"/>
                <a:ea typeface="+mj-ea"/>
                <a:cs typeface="+mj-ea"/>
                <a:sym typeface="+mn-ea"/>
              </a:rPr>
              <a:t>流程图如图5-49 所示</a:t>
            </a:r>
            <a:r>
              <a:rPr lang="zh-CN" sz="2400">
                <a:latin typeface="+mj-ea"/>
                <a:ea typeface="+mj-ea"/>
                <a:cs typeface="+mj-ea"/>
                <a:sym typeface="+mn-ea"/>
              </a:rPr>
              <a:t>。</a:t>
            </a:r>
            <a:endParaRPr lang="zh-CN" sz="2400">
              <a:latin typeface="+mj-ea"/>
              <a:ea typeface="+mj-ea"/>
              <a:cs typeface="+mj-ea"/>
              <a:sym typeface="+mn-ea"/>
            </a:endParaRPr>
          </a:p>
        </p:txBody>
      </p:sp>
      <p:pic>
        <p:nvPicPr>
          <p:cNvPr id="4" name="图片 3" descr="343638353633323b343638353930383bb5e7c4d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9380" y="1052195"/>
            <a:ext cx="576000" cy="576000"/>
          </a:xfrm>
          <a:prstGeom prst="rect">
            <a:avLst/>
          </a:prstGeom>
        </p:spPr>
      </p:pic>
      <p:pic>
        <p:nvPicPr>
          <p:cNvPr id="5" name="图片 4"/>
          <p:cNvPicPr>
            <a:picLocks noChangeAspect="1"/>
          </p:cNvPicPr>
          <p:nvPr/>
        </p:nvPicPr>
        <p:blipFill>
          <a:blip r:embed="rId3">
            <a:clrChange>
              <a:clrFrom>
                <a:srgbClr val="FFFFFF">
                  <a:alpha val="100000"/>
                </a:srgbClr>
              </a:clrFrom>
              <a:clrTo>
                <a:srgbClr val="FFFFFF">
                  <a:alpha val="100000"/>
                  <a:alpha val="0"/>
                </a:srgbClr>
              </a:clrTo>
            </a:clrChange>
          </a:blip>
          <a:srcRect l="3847"/>
          <a:stretch>
            <a:fillRect/>
          </a:stretch>
        </p:blipFill>
        <p:spPr>
          <a:xfrm>
            <a:off x="5271135" y="958850"/>
            <a:ext cx="6920865" cy="5328285"/>
          </a:xfrm>
          <a:prstGeom prst="rect">
            <a:avLst/>
          </a:prstGeom>
        </p:spPr>
      </p:pic>
      <p:sp>
        <p:nvSpPr>
          <p:cNvPr id="9" name="文本框 8"/>
          <p:cNvSpPr txBox="1"/>
          <p:nvPr/>
        </p:nvSpPr>
        <p:spPr>
          <a:xfrm>
            <a:off x="7176135" y="6381115"/>
            <a:ext cx="2954655" cy="368300"/>
          </a:xfrm>
          <a:prstGeom prst="rect">
            <a:avLst/>
          </a:prstGeom>
          <a:noFill/>
        </p:spPr>
        <p:txBody>
          <a:bodyPr wrap="square" rtlCol="0">
            <a:spAutoFit/>
          </a:bodyPr>
          <a:p>
            <a:r>
              <a:rPr lang="zh-CN" altLang="en-US"/>
              <a:t>图5-49 系统可视化流程图</a:t>
            </a: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电阻测量</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5.3</a:t>
            </a:r>
            <a:endParaRPr lang="en-US" altLang="zh-CN" sz="4000" dirty="0"/>
          </a:p>
        </p:txBody>
      </p:sp>
      <mc:AlternateContent xmlns:mc="http://schemas.openxmlformats.org/markup-compatibility/2006">
        <mc:Choice xmlns:a14="http://schemas.microsoft.com/office/drawing/2010/main" Requires="a14">
          <p:sp>
            <p:nvSpPr>
              <p:cNvPr id="23" name="矩形 22"/>
              <p:cNvSpPr/>
              <p:nvPr/>
            </p:nvSpPr>
            <p:spPr>
              <a:xfrm>
                <a:off x="-24130" y="1226820"/>
                <a:ext cx="12211685" cy="396938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仿真结果</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Input1输出的是待测电阻两端的放大电压，</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I</a:t>
                </a:r>
                <a:r>
                  <a:rPr sz="2400">
                    <a:latin typeface="+mj-ea"/>
                    <a:ea typeface="+mj-ea"/>
                    <a:cs typeface="+mj-ea"/>
                    <a:sym typeface="+mn-ea"/>
                  </a:rPr>
                  <a:t>nput2输出的是待测量电阻的电阻值。</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第一次结果如图5-50 所示</a:t>
                </a:r>
                <a:r>
                  <a:rPr lang="zh-CN" sz="2400">
                    <a:latin typeface="+mj-ea"/>
                    <a:ea typeface="+mj-ea"/>
                    <a:cs typeface="+mj-ea"/>
                    <a:sym typeface="+mn-ea"/>
                  </a:rPr>
                  <a:t>。</a:t>
                </a:r>
                <a:r>
                  <a:rPr sz="2400">
                    <a:latin typeface="+mj-ea"/>
                    <a:ea typeface="+mj-ea"/>
                    <a:cs typeface="+mj-ea"/>
                    <a:sym typeface="+mn-ea"/>
                  </a:rPr>
                  <a:t>实际的电阻值是500</a:t>
                </a:r>
                <a14:m>
                  <m:oMath xmlns:m="http://schemas.openxmlformats.org/officeDocument/2006/math">
                    <m:r>
                      <a:rPr lang="en-US" sz="2400" i="1">
                        <a:latin typeface="Cambria Math" panose="02040503050406030204" charset="0"/>
                        <a:ea typeface="+mj-ea"/>
                        <a:cs typeface="Cambria Math" panose="02040503050406030204" charset="0"/>
                        <a:sym typeface="+mn-ea"/>
                      </a:rPr>
                      <m:t>𝛺</m:t>
                    </m:r>
                  </m:oMath>
                </a14:m>
                <a:r>
                  <a:rPr sz="2400">
                    <a:latin typeface="+mj-ea"/>
                    <a:ea typeface="+mj-ea"/>
                    <a:cs typeface="+mj-ea"/>
                    <a:sym typeface="+mn-ea"/>
                  </a:rPr>
                  <a:t>，误差值约为3</a:t>
                </a:r>
                <a14:m>
                  <m:oMath xmlns:m="http://schemas.openxmlformats.org/officeDocument/2006/math">
                    <m:r>
                      <a:rPr lang="en-US" sz="2400" i="1">
                        <a:latin typeface="Cambria Math" panose="02040503050406030204" charset="0"/>
                        <a:ea typeface="+mj-ea"/>
                        <a:cs typeface="Cambria Math" panose="02040503050406030204" charset="0"/>
                        <a:sym typeface="+mn-ea"/>
                      </a:rPr>
                      <m:t>𝛺</m:t>
                    </m:r>
                  </m:oMath>
                </a14:m>
                <a:r>
                  <a:rPr sz="2400">
                    <a:latin typeface="+mj-ea"/>
                    <a:ea typeface="+mj-ea"/>
                    <a:cs typeface="+mj-ea"/>
                    <a:sym typeface="+mn-ea"/>
                  </a:rPr>
                  <a:t>，误差率为0.6%</a:t>
                </a:r>
                <a:r>
                  <a:rPr lang="zh-CN" sz="2400">
                    <a:latin typeface="+mj-ea"/>
                    <a:ea typeface="+mj-ea"/>
                    <a:cs typeface="+mj-ea"/>
                    <a:sym typeface="+mn-ea"/>
                  </a:rPr>
                  <a:t>。</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第二次结果如图5-51 所示。实际的电阻值是600</a:t>
                </a:r>
                <a14:m>
                  <m:oMath xmlns:m="http://schemas.openxmlformats.org/officeDocument/2006/math">
                    <m:r>
                      <a:rPr lang="en-US" sz="2400" i="1">
                        <a:latin typeface="Cambria Math" panose="02040503050406030204" charset="0"/>
                        <a:ea typeface="+mj-ea"/>
                        <a:cs typeface="Cambria Math" panose="02040503050406030204" charset="0"/>
                        <a:sym typeface="+mn-ea"/>
                      </a:rPr>
                      <m:t>𝛺</m:t>
                    </m:r>
                  </m:oMath>
                </a14:m>
                <a:r>
                  <a:rPr lang="zh-CN" sz="2400">
                    <a:latin typeface="+mj-ea"/>
                    <a:ea typeface="+mj-ea"/>
                    <a:cs typeface="+mj-ea"/>
                    <a:sym typeface="+mn-ea"/>
                  </a:rPr>
                  <a:t>，误差值约为5</a:t>
                </a:r>
                <a14:m>
                  <m:oMath xmlns:m="http://schemas.openxmlformats.org/officeDocument/2006/math">
                    <m:r>
                      <a:rPr lang="en-US" sz="2400" i="1">
                        <a:latin typeface="Cambria Math" panose="02040503050406030204" charset="0"/>
                        <a:ea typeface="+mj-ea"/>
                        <a:cs typeface="Cambria Math" panose="02040503050406030204" charset="0"/>
                        <a:sym typeface="+mn-ea"/>
                      </a:rPr>
                      <m:t>𝛺</m:t>
                    </m:r>
                  </m:oMath>
                </a14:m>
                <a:r>
                  <a:rPr lang="zh-CN" sz="2400">
                    <a:latin typeface="+mj-ea"/>
                    <a:ea typeface="+mj-ea"/>
                    <a:cs typeface="+mj-ea"/>
                    <a:sym typeface="+mn-ea"/>
                  </a:rPr>
                  <a:t>，误差率为0.8%。</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第三次结果如图5-52 所示。实际的电阻值是370</a:t>
                </a:r>
                <a14:m>
                  <m:oMath xmlns:m="http://schemas.openxmlformats.org/officeDocument/2006/math">
                    <m:r>
                      <a:rPr lang="en-US" sz="2400" i="1">
                        <a:latin typeface="Cambria Math" panose="02040503050406030204" charset="0"/>
                        <a:ea typeface="+mj-ea"/>
                        <a:cs typeface="Cambria Math" panose="02040503050406030204" charset="0"/>
                        <a:sym typeface="+mn-ea"/>
                      </a:rPr>
                      <m:t>𝛺</m:t>
                    </m:r>
                  </m:oMath>
                </a14:m>
                <a:r>
                  <a:rPr lang="zh-CN" sz="2400">
                    <a:latin typeface="+mj-ea"/>
                    <a:ea typeface="+mj-ea"/>
                    <a:cs typeface="+mj-ea"/>
                    <a:sym typeface="+mn-ea"/>
                  </a:rPr>
                  <a:t>，其误差值约0.28</a:t>
                </a:r>
                <a14:m>
                  <m:oMath xmlns:m="http://schemas.openxmlformats.org/officeDocument/2006/math">
                    <m:r>
                      <a:rPr lang="en-US" sz="2400" i="1">
                        <a:latin typeface="Cambria Math" panose="02040503050406030204" charset="0"/>
                        <a:ea typeface="+mj-ea"/>
                        <a:cs typeface="Cambria Math" panose="02040503050406030204" charset="0"/>
                        <a:sym typeface="+mn-ea"/>
                      </a:rPr>
                      <m:t>𝛺</m:t>
                    </m:r>
                  </m:oMath>
                </a14:m>
                <a:r>
                  <a:rPr lang="zh-CN" altLang="en-US" sz="2400">
                    <a:latin typeface="Cambria Math" panose="02040503050406030204" charset="0"/>
                    <a:ea typeface="+mj-ea"/>
                    <a:cs typeface="Cambria Math" panose="02040503050406030204" charset="0"/>
                    <a:sym typeface="+mn-ea"/>
                  </a:rPr>
                  <a:t>，</a:t>
                </a:r>
                <a:r>
                  <a:rPr lang="zh-CN" sz="2400">
                    <a:latin typeface="+mj-ea"/>
                    <a:ea typeface="+mj-ea"/>
                    <a:cs typeface="+mj-ea"/>
                    <a:sym typeface="+mn-ea"/>
                  </a:rPr>
                  <a:t>误差率为0.07</a:t>
                </a:r>
                <a:r>
                  <a:rPr lang="en-US" altLang="zh-CN" sz="2400">
                    <a:latin typeface="+mj-ea"/>
                    <a:ea typeface="+mj-ea"/>
                    <a:cs typeface="+mj-ea"/>
                    <a:sym typeface="+mn-ea"/>
                  </a:rPr>
                  <a:t>57</a:t>
                </a:r>
                <a:r>
                  <a:rPr lang="zh-CN" sz="2400">
                    <a:latin typeface="+mj-ea"/>
                    <a:ea typeface="+mj-ea"/>
                    <a:cs typeface="+mj-ea"/>
                    <a:sym typeface="+mn-ea"/>
                  </a:rPr>
                  <a:t>%。</a:t>
                </a:r>
                <a:endParaRPr lang="zh-CN" sz="2400">
                  <a:latin typeface="+mj-ea"/>
                  <a:ea typeface="+mj-ea"/>
                  <a:cs typeface="+mj-ea"/>
                  <a:sym typeface="+mn-ea"/>
                </a:endParaRPr>
              </a:p>
            </p:txBody>
          </p:sp>
        </mc:Choice>
        <mc:Fallback>
          <p:sp>
            <p:nvSpPr>
              <p:cNvPr id="23" name="矩形 22"/>
              <p:cNvSpPr>
                <a:spLocks noRot="1" noChangeAspect="1" noMove="1" noResize="1" noEditPoints="1" noAdjustHandles="1" noChangeArrowheads="1" noChangeShapeType="1" noTextEdit="1"/>
              </p:cNvSpPr>
              <p:nvPr/>
            </p:nvSpPr>
            <p:spPr>
              <a:xfrm>
                <a:off x="-24130" y="1226820"/>
                <a:ext cx="12211685" cy="3969385"/>
              </a:xfrm>
              <a:prstGeom prst="rect">
                <a:avLst/>
              </a:prstGeom>
              <a:blipFill rotWithShape="1">
                <a:blip r:embed="rId1"/>
                <a:stretch>
                  <a:fillRect/>
                </a:stretch>
              </a:blipFill>
            </p:spPr>
            <p:txBody>
              <a:bodyPr/>
              <a:lstStyle/>
              <a:p>
                <a:r>
                  <a:rPr lang="zh-CN" altLang="en-US">
                    <a:noFill/>
                  </a:rPr>
                  <a:t> </a:t>
                </a:r>
              </a:p>
            </p:txBody>
          </p:sp>
        </mc:Fallback>
      </mc:AlternateContent>
      <p:pic>
        <p:nvPicPr>
          <p:cNvPr id="4" name="图片 3" descr="32313534363138373b32313534363137383bcec4bcfebcd0"/>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25" y="1268730"/>
            <a:ext cx="576000" cy="5760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电阻测量</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5.3</a:t>
            </a:r>
            <a:endParaRPr lang="en-US" altLang="zh-CN" sz="4000" dirty="0"/>
          </a:p>
        </p:txBody>
      </p:sp>
      <p:pic>
        <p:nvPicPr>
          <p:cNvPr id="46" name="图片 17"/>
          <p:cNvPicPr>
            <a:picLocks noChangeAspect="1"/>
          </p:cNvPicPr>
          <p:nvPr/>
        </p:nvPicPr>
        <p:blipFill>
          <a:blip r:embed="rId1"/>
          <a:stretch>
            <a:fillRect/>
          </a:stretch>
        </p:blipFill>
        <p:spPr>
          <a:xfrm>
            <a:off x="47625" y="1052830"/>
            <a:ext cx="4560570" cy="2787650"/>
          </a:xfrm>
          <a:prstGeom prst="rect">
            <a:avLst/>
          </a:prstGeom>
          <a:noFill/>
          <a:ln w="9525">
            <a:noFill/>
          </a:ln>
        </p:spPr>
      </p:pic>
      <p:sp>
        <p:nvSpPr>
          <p:cNvPr id="5" name="文本框 4"/>
          <p:cNvSpPr txBox="1"/>
          <p:nvPr/>
        </p:nvSpPr>
        <p:spPr>
          <a:xfrm>
            <a:off x="809625" y="4173855"/>
            <a:ext cx="3414395" cy="368300"/>
          </a:xfrm>
          <a:prstGeom prst="rect">
            <a:avLst/>
          </a:prstGeom>
          <a:noFill/>
        </p:spPr>
        <p:txBody>
          <a:bodyPr wrap="square" rtlCol="0">
            <a:spAutoFit/>
          </a:bodyPr>
          <a:p>
            <a:r>
              <a:rPr lang="zh-CN" altLang="en-US"/>
              <a:t>图5-50 第一次测量结果</a:t>
            </a:r>
            <a:endParaRPr lang="zh-CN" altLang="en-US"/>
          </a:p>
        </p:txBody>
      </p:sp>
      <p:pic>
        <p:nvPicPr>
          <p:cNvPr id="47" name="图片 18"/>
          <p:cNvPicPr>
            <a:picLocks noChangeAspect="1"/>
          </p:cNvPicPr>
          <p:nvPr/>
        </p:nvPicPr>
        <p:blipFill>
          <a:blip r:embed="rId2"/>
          <a:stretch>
            <a:fillRect/>
          </a:stretch>
        </p:blipFill>
        <p:spPr>
          <a:xfrm>
            <a:off x="7491730" y="981075"/>
            <a:ext cx="4693920" cy="2837815"/>
          </a:xfrm>
          <a:prstGeom prst="rect">
            <a:avLst/>
          </a:prstGeom>
          <a:noFill/>
          <a:ln w="9525">
            <a:noFill/>
          </a:ln>
        </p:spPr>
      </p:pic>
      <p:sp>
        <p:nvSpPr>
          <p:cNvPr id="7" name="文本框 6"/>
          <p:cNvSpPr txBox="1"/>
          <p:nvPr/>
        </p:nvSpPr>
        <p:spPr>
          <a:xfrm>
            <a:off x="8337550" y="4064000"/>
            <a:ext cx="3414395" cy="368300"/>
          </a:xfrm>
          <a:prstGeom prst="rect">
            <a:avLst/>
          </a:prstGeom>
          <a:noFill/>
        </p:spPr>
        <p:txBody>
          <a:bodyPr wrap="square" rtlCol="0">
            <a:spAutoFit/>
          </a:bodyPr>
          <a:p>
            <a:r>
              <a:rPr lang="zh-CN" altLang="en-US"/>
              <a:t>图5-5</a:t>
            </a:r>
            <a:r>
              <a:rPr lang="en-US" altLang="zh-CN"/>
              <a:t>1</a:t>
            </a:r>
            <a:r>
              <a:rPr lang="zh-CN" altLang="en-US"/>
              <a:t> 第二次测量结果</a:t>
            </a:r>
            <a:endParaRPr lang="zh-CN" altLang="en-US"/>
          </a:p>
        </p:txBody>
      </p:sp>
      <p:pic>
        <p:nvPicPr>
          <p:cNvPr id="48" name="图片 19"/>
          <p:cNvPicPr>
            <a:picLocks noChangeAspect="1"/>
          </p:cNvPicPr>
          <p:nvPr/>
        </p:nvPicPr>
        <p:blipFill>
          <a:blip r:embed="rId3"/>
          <a:stretch>
            <a:fillRect/>
          </a:stretch>
        </p:blipFill>
        <p:spPr>
          <a:xfrm>
            <a:off x="3719830" y="3934460"/>
            <a:ext cx="4530725" cy="2517140"/>
          </a:xfrm>
          <a:prstGeom prst="rect">
            <a:avLst/>
          </a:prstGeom>
          <a:noFill/>
          <a:ln w="9525">
            <a:noFill/>
          </a:ln>
        </p:spPr>
      </p:pic>
      <p:sp>
        <p:nvSpPr>
          <p:cNvPr id="8" name="文本框 7"/>
          <p:cNvSpPr txBox="1"/>
          <p:nvPr/>
        </p:nvSpPr>
        <p:spPr>
          <a:xfrm>
            <a:off x="4295775" y="6453505"/>
            <a:ext cx="3414395" cy="368300"/>
          </a:xfrm>
          <a:prstGeom prst="rect">
            <a:avLst/>
          </a:prstGeom>
          <a:noFill/>
        </p:spPr>
        <p:txBody>
          <a:bodyPr wrap="square" rtlCol="0">
            <a:spAutoFit/>
          </a:bodyPr>
          <a:p>
            <a:r>
              <a:rPr lang="zh-CN" altLang="en-US"/>
              <a:t>图5-5</a:t>
            </a:r>
            <a:r>
              <a:rPr lang="en-US" altLang="zh-CN"/>
              <a:t>2</a:t>
            </a:r>
            <a:r>
              <a:rPr lang="zh-CN" altLang="en-US"/>
              <a:t> 第三次测量结果</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电阻测量</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5.3</a:t>
            </a:r>
            <a:endParaRPr lang="en-US" altLang="zh-CN" sz="4000" dirty="0"/>
          </a:p>
        </p:txBody>
      </p:sp>
      <p:sp>
        <p:nvSpPr>
          <p:cNvPr id="23" name="矩形 22"/>
          <p:cNvSpPr/>
          <p:nvPr/>
        </p:nvSpPr>
        <p:spPr>
          <a:xfrm>
            <a:off x="-24765" y="980440"/>
            <a:ext cx="12211685" cy="507746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根据电路</a:t>
            </a:r>
            <a:r>
              <a:rPr lang="zh-CN" sz="2400">
                <a:latin typeface="+mj-ea"/>
                <a:ea typeface="+mj-ea"/>
                <a:cs typeface="+mj-ea"/>
                <a:sym typeface="+mn-ea"/>
              </a:rPr>
              <a:t>原理</a:t>
            </a:r>
            <a:r>
              <a:rPr sz="2400">
                <a:latin typeface="+mj-ea"/>
                <a:ea typeface="+mj-ea"/>
                <a:cs typeface="+mj-ea"/>
                <a:sym typeface="+mn-ea"/>
              </a:rPr>
              <a:t>图可知，电压范围5.6m</a:t>
            </a:r>
            <a:r>
              <a:rPr lang="en-US" sz="2400">
                <a:latin typeface="+mj-ea"/>
                <a:ea typeface="+mj-ea"/>
                <a:cs typeface="+mj-ea"/>
                <a:sym typeface="+mn-ea"/>
              </a:rPr>
              <a:t>V</a:t>
            </a:r>
            <a:r>
              <a:rPr sz="2400">
                <a:latin typeface="+mj-ea"/>
                <a:ea typeface="+mj-ea"/>
                <a:cs typeface="+mj-ea"/>
                <a:sym typeface="+mn-ea"/>
              </a:rPr>
              <a:t> ~ 5.6V。</a:t>
            </a:r>
            <a:r>
              <a:rPr lang="zh-CN" sz="2400">
                <a:latin typeface="+mj-ea"/>
                <a:ea typeface="+mj-ea"/>
                <a:cs typeface="+mj-ea"/>
                <a:sym typeface="+mn-ea"/>
              </a:rPr>
              <a:t>由</a:t>
            </a:r>
            <a:r>
              <a:rPr sz="2400">
                <a:latin typeface="+mj-ea"/>
                <a:ea typeface="+mj-ea"/>
                <a:cs typeface="+mj-ea"/>
                <a:sym typeface="+mn-ea"/>
              </a:rPr>
              <a:t>以上</a:t>
            </a:r>
            <a:r>
              <a:rPr lang="zh-CN" sz="2400">
                <a:latin typeface="+mj-ea"/>
                <a:ea typeface="+mj-ea"/>
                <a:cs typeface="+mj-ea"/>
                <a:sym typeface="+mn-ea"/>
              </a:rPr>
              <a:t>结果</a:t>
            </a:r>
            <a:r>
              <a:rPr sz="2400">
                <a:latin typeface="+mj-ea"/>
                <a:ea typeface="+mj-ea"/>
                <a:cs typeface="+mj-ea"/>
                <a:sym typeface="+mn-ea"/>
              </a:rPr>
              <a:t>可以知道，误差率约为0.01% ~ 1%。可以看出，该方法的误差率很低，可以很好</a:t>
            </a:r>
            <a:r>
              <a:rPr lang="zh-CN" sz="2400">
                <a:latin typeface="+mj-ea"/>
                <a:ea typeface="+mj-ea"/>
                <a:cs typeface="+mj-ea"/>
                <a:sym typeface="+mn-ea"/>
              </a:rPr>
              <a:t>地</a:t>
            </a:r>
            <a:r>
              <a:rPr sz="2400">
                <a:latin typeface="+mj-ea"/>
                <a:ea typeface="+mj-ea"/>
                <a:cs typeface="+mj-ea"/>
                <a:sym typeface="+mn-ea"/>
              </a:rPr>
              <a:t>测量未知电阻。</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总结：因为电路由若干个元件组成，电路中的</a:t>
            </a:r>
            <a:r>
              <a:rPr lang="zh-CN" sz="2400">
                <a:latin typeface="+mj-ea"/>
                <a:ea typeface="+mj-ea"/>
                <a:cs typeface="+mj-ea"/>
                <a:sym typeface="+mn-ea"/>
              </a:rPr>
              <a:t>每个</a:t>
            </a:r>
            <a:r>
              <a:rPr sz="2400">
                <a:latin typeface="+mj-ea"/>
                <a:ea typeface="+mj-ea"/>
                <a:cs typeface="+mj-ea"/>
                <a:sym typeface="+mn-ea"/>
              </a:rPr>
              <a:t>元件</a:t>
            </a:r>
            <a:r>
              <a:rPr lang="zh-CN" sz="2400">
                <a:latin typeface="+mj-ea"/>
                <a:ea typeface="+mj-ea"/>
                <a:cs typeface="+mj-ea"/>
                <a:sym typeface="+mn-ea"/>
              </a:rPr>
              <a:t>对电阻的测量</a:t>
            </a:r>
            <a:r>
              <a:rPr sz="2400">
                <a:latin typeface="+mj-ea"/>
                <a:ea typeface="+mj-ea"/>
                <a:cs typeface="+mj-ea"/>
                <a:sym typeface="+mn-ea"/>
              </a:rPr>
              <a:t>都有很大的影响。由于传统伏安法测量的系统误差引起的阻力大，</a:t>
            </a:r>
            <a:r>
              <a:rPr sz="2400">
                <a:latin typeface="+mj-ea"/>
                <a:ea typeface="+mj-ea"/>
                <a:cs typeface="+mj-ea"/>
                <a:sym typeface="+mn-ea"/>
              </a:rPr>
              <a:t>为了保证电阻的测量精度，</a:t>
            </a:r>
            <a:r>
              <a:rPr lang="zh-CN" sz="2400">
                <a:latin typeface="+mj-ea"/>
                <a:ea typeface="+mj-ea"/>
                <a:cs typeface="+mj-ea"/>
                <a:sym typeface="+mn-ea"/>
              </a:rPr>
              <a:t>本次测量的</a:t>
            </a:r>
            <a:r>
              <a:rPr sz="2400">
                <a:latin typeface="+mj-ea"/>
                <a:ea typeface="+mj-ea"/>
                <a:cs typeface="+mj-ea"/>
                <a:sym typeface="+mn-ea"/>
              </a:rPr>
              <a:t>方法通过恒流源电路、</a:t>
            </a:r>
            <a:r>
              <a:rPr lang="zh-CN" sz="2400">
                <a:latin typeface="+mj-ea"/>
                <a:ea typeface="+mj-ea"/>
                <a:cs typeface="+mj-ea"/>
                <a:sym typeface="+mn-ea"/>
              </a:rPr>
              <a:t>差动放大</a:t>
            </a:r>
            <a:r>
              <a:rPr sz="2400">
                <a:latin typeface="+mj-ea"/>
                <a:ea typeface="+mj-ea"/>
                <a:cs typeface="+mj-ea"/>
                <a:sym typeface="+mn-ea"/>
              </a:rPr>
              <a:t>电路测量电压、电阻，通过Ardiuno Uno和</a:t>
            </a:r>
            <a:r>
              <a:rPr lang="zh-CN" sz="2400">
                <a:latin typeface="+mj-ea"/>
                <a:ea typeface="+mj-ea"/>
                <a:cs typeface="+mj-ea"/>
                <a:sym typeface="+mn-ea"/>
              </a:rPr>
              <a:t>通用</a:t>
            </a:r>
            <a:r>
              <a:rPr sz="2400">
                <a:latin typeface="+mj-ea"/>
                <a:ea typeface="+mj-ea"/>
                <a:cs typeface="+mj-ea"/>
                <a:sym typeface="+mn-ea"/>
              </a:rPr>
              <a:t>输入</a:t>
            </a:r>
            <a:r>
              <a:rPr sz="2400">
                <a:latin typeface="+mj-ea"/>
                <a:ea typeface="+mj-ea"/>
                <a:cs typeface="+mj-ea"/>
                <a:sym typeface="+mn-ea"/>
              </a:rPr>
              <a:t>电压模块</a:t>
            </a:r>
            <a:r>
              <a:rPr lang="zh-CN" sz="2400">
                <a:latin typeface="+mj-ea"/>
                <a:ea typeface="+mj-ea"/>
                <a:cs typeface="+mj-ea"/>
                <a:sym typeface="+mn-ea"/>
              </a:rPr>
              <a:t>将</a:t>
            </a:r>
            <a:r>
              <a:rPr sz="2400">
                <a:latin typeface="+mj-ea"/>
                <a:ea typeface="+mj-ea"/>
                <a:cs typeface="+mj-ea"/>
                <a:sym typeface="+mn-ea"/>
              </a:rPr>
              <a:t>模拟量转换为数字量，</a:t>
            </a:r>
            <a:r>
              <a:rPr lang="zh-CN" sz="2400">
                <a:latin typeface="+mj-ea"/>
                <a:ea typeface="+mj-ea"/>
                <a:cs typeface="+mj-ea"/>
                <a:sym typeface="+mn-ea"/>
              </a:rPr>
              <a:t>基于</a:t>
            </a:r>
            <a:r>
              <a:rPr sz="2400">
                <a:latin typeface="+mj-ea"/>
                <a:ea typeface="+mj-ea"/>
                <a:cs typeface="+mj-ea"/>
                <a:sym typeface="+mn-ea"/>
              </a:rPr>
              <a:t>放大系数和恒定电流源来计算未知电阻值，最终在终端显示屏显示电压值和电阻值。因为输出的</a:t>
            </a:r>
            <a:r>
              <a:rPr lang="zh-CN" sz="2400">
                <a:latin typeface="+mj-ea"/>
                <a:ea typeface="+mj-ea"/>
                <a:cs typeface="+mj-ea"/>
                <a:sym typeface="+mn-ea"/>
              </a:rPr>
              <a:t>是</a:t>
            </a:r>
            <a:r>
              <a:rPr sz="2400">
                <a:latin typeface="+mj-ea"/>
                <a:ea typeface="+mj-ea"/>
                <a:cs typeface="+mj-ea"/>
                <a:sym typeface="+mn-ea"/>
              </a:rPr>
              <a:t>数字，所以</a:t>
            </a:r>
            <a:r>
              <a:rPr lang="zh-CN" sz="2400">
                <a:latin typeface="+mj-ea"/>
                <a:ea typeface="+mj-ea"/>
                <a:cs typeface="+mj-ea"/>
                <a:sym typeface="+mn-ea"/>
              </a:rPr>
              <a:t>结果</a:t>
            </a:r>
            <a:r>
              <a:rPr sz="2400">
                <a:latin typeface="+mj-ea"/>
                <a:ea typeface="+mj-ea"/>
                <a:cs typeface="+mj-ea"/>
                <a:sym typeface="+mn-ea"/>
              </a:rPr>
              <a:t>更直观。通过调节滑动变阻器，可以清楚地看到电压的变化和阻力，并计算出理论值，通过与实测值进行比较，计算误差率。在误差范围内，可以有效地提高电路元件的精度。</a:t>
            </a:r>
            <a:endParaRPr sz="2400">
              <a:latin typeface="+mj-ea"/>
              <a:ea typeface="+mj-ea"/>
              <a:cs typeface="+mj-ea"/>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253355" y="2421255"/>
            <a:ext cx="1660525" cy="1008380"/>
          </a:xfrm>
        </p:spPr>
        <p:txBody>
          <a:bodyPr/>
          <a:p>
            <a:r>
              <a:rPr lang="en-US" altLang="zh-CN"/>
              <a:t>5.4</a:t>
            </a:r>
            <a:endParaRPr lang="en-US" altLang="zh-CN"/>
          </a:p>
        </p:txBody>
      </p:sp>
      <p:sp>
        <p:nvSpPr>
          <p:cNvPr id="4" name="文本占位符 3"/>
          <p:cNvSpPr>
            <a:spLocks noGrp="1"/>
          </p:cNvSpPr>
          <p:nvPr>
            <p:ph type="body" sz="quarter" idx="12"/>
          </p:nvPr>
        </p:nvSpPr>
        <p:spPr>
          <a:xfrm>
            <a:off x="3280410" y="4436745"/>
            <a:ext cx="5606415" cy="706755"/>
          </a:xfrm>
        </p:spPr>
        <p:txBody>
          <a:bodyPr/>
          <a:p>
            <a:r>
              <a:rPr lang="zh-CN" altLang="en-US"/>
              <a:t>步进电机</a:t>
            </a:r>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步进电机</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5.4</a:t>
            </a:r>
            <a:endParaRPr lang="en-US" altLang="zh-CN" sz="4000" dirty="0"/>
          </a:p>
        </p:txBody>
      </p:sp>
      <p:sp>
        <p:nvSpPr>
          <p:cNvPr id="23" name="矩形 22"/>
          <p:cNvSpPr/>
          <p:nvPr/>
        </p:nvSpPr>
        <p:spPr>
          <a:xfrm>
            <a:off x="-24765" y="1052195"/>
            <a:ext cx="12211685" cy="56311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设计任务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随着社会的快速发展，人们对电子产品有着更精准的要求。本</a:t>
            </a:r>
            <a:r>
              <a:rPr lang="zh-CN" sz="2400">
                <a:latin typeface="+mj-ea"/>
                <a:ea typeface="+mj-ea"/>
                <a:cs typeface="+mj-ea"/>
                <a:sym typeface="+mn-ea"/>
              </a:rPr>
              <a:t>设计</a:t>
            </a:r>
            <a:r>
              <a:rPr sz="2400">
                <a:latin typeface="+mj-ea"/>
                <a:ea typeface="+mj-ea"/>
                <a:cs typeface="+mj-ea"/>
                <a:sym typeface="+mn-ea"/>
              </a:rPr>
              <a:t>是对步进电机的正反转和转速进行控制，同时添加一些电机控制条件</a:t>
            </a:r>
            <a:r>
              <a:rPr lang="zh-CN" sz="2400">
                <a:latin typeface="+mj-ea"/>
                <a:ea typeface="+mj-ea"/>
                <a:cs typeface="+mj-ea"/>
                <a:sym typeface="+mn-ea"/>
              </a:rPr>
              <a:t>（例如</a:t>
            </a:r>
            <a:r>
              <a:rPr sz="2400">
                <a:latin typeface="+mj-ea"/>
                <a:ea typeface="+mj-ea"/>
                <a:cs typeface="+mj-ea"/>
                <a:sym typeface="+mn-ea"/>
              </a:rPr>
              <a:t>：</a:t>
            </a:r>
            <a:r>
              <a:rPr lang="zh-CN" sz="2400">
                <a:latin typeface="+mj-ea"/>
                <a:ea typeface="+mj-ea"/>
                <a:cs typeface="+mj-ea"/>
                <a:sym typeface="+mn-ea"/>
              </a:rPr>
              <a:t>由</a:t>
            </a:r>
            <a:r>
              <a:rPr sz="2400">
                <a:latin typeface="+mj-ea"/>
                <a:ea typeface="+mj-ea"/>
                <a:cs typeface="+mj-ea"/>
                <a:sym typeface="+mn-ea"/>
              </a:rPr>
              <a:t>开关，电位器充当控制条件</a:t>
            </a:r>
            <a:r>
              <a:rPr lang="zh-CN" sz="2400">
                <a:latin typeface="+mj-ea"/>
                <a:ea typeface="+mj-ea"/>
                <a:cs typeface="+mj-ea"/>
                <a:sym typeface="+mn-ea"/>
              </a:rPr>
              <a:t>），</a:t>
            </a:r>
            <a:r>
              <a:rPr sz="2400">
                <a:latin typeface="+mj-ea"/>
                <a:ea typeface="+mj-ea"/>
                <a:cs typeface="+mj-ea"/>
                <a:sym typeface="+mn-ea"/>
              </a:rPr>
              <a:t>与此同时对模块中的伺服电机进行调试。步进电机在现实生活中有着广泛的应用，即本设计可以缩短程序编写周期</a:t>
            </a:r>
            <a:r>
              <a:rPr lang="zh-CN" sz="2400">
                <a:latin typeface="+mj-ea"/>
                <a:ea typeface="+mj-ea"/>
                <a:cs typeface="+mj-ea"/>
                <a:sym typeface="+mn-ea"/>
              </a:rPr>
              <a:t>，并</a:t>
            </a:r>
            <a:r>
              <a:rPr sz="2400">
                <a:latin typeface="+mj-ea"/>
                <a:ea typeface="+mj-ea"/>
                <a:cs typeface="+mj-ea"/>
                <a:sym typeface="+mn-ea"/>
              </a:rPr>
              <a:t>更容易</a:t>
            </a:r>
            <a:r>
              <a:rPr lang="zh-CN" sz="2400">
                <a:latin typeface="+mj-ea"/>
                <a:ea typeface="+mj-ea"/>
                <a:cs typeface="+mj-ea"/>
                <a:sym typeface="+mn-ea"/>
              </a:rPr>
              <a:t>让人</a:t>
            </a:r>
            <a:r>
              <a:rPr sz="2400">
                <a:latin typeface="+mj-ea"/>
                <a:ea typeface="+mj-ea"/>
                <a:cs typeface="+mj-ea"/>
                <a:sym typeface="+mn-ea"/>
              </a:rPr>
              <a:t>看懂。</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基本要求</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1.CPU内部中断和一些I/O口。</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2.中断控制LED亮灭。</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3.电位计的距离大于20时，步进电机2和伺服电机2运转。</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4.</a:t>
            </a:r>
            <a:r>
              <a:rPr sz="2400">
                <a:latin typeface="+mj-ea"/>
                <a:ea typeface="+mj-ea"/>
                <a:cs typeface="+mj-ea"/>
                <a:sym typeface="+mn-ea"/>
              </a:rPr>
              <a:t>电位计的距离小于20时，步进电机1和伺服电机1运转。</a:t>
            </a:r>
            <a:endParaRPr sz="2400">
              <a:latin typeface="+mj-ea"/>
              <a:ea typeface="+mj-ea"/>
              <a:cs typeface="+mj-ea"/>
              <a:sym typeface="+mn-ea"/>
            </a:endParaRPr>
          </a:p>
        </p:txBody>
      </p:sp>
      <p:pic>
        <p:nvPicPr>
          <p:cNvPr id="4" name="图片 3" descr="32313534303433353b32313534303433333bd7f7d2b5b1be"/>
          <p:cNvPicPr>
            <a:picLocks noChangeAspect="1"/>
          </p:cNvPicPr>
          <p:nvPr/>
        </p:nvPicPr>
        <p:blipFill>
          <a:blip r:embed="rId1"/>
          <a:stretch>
            <a:fillRect/>
          </a:stretch>
        </p:blipFill>
        <p:spPr>
          <a:xfrm>
            <a:off x="47625" y="1124585"/>
            <a:ext cx="576000" cy="576000"/>
          </a:xfrm>
          <a:prstGeom prst="rect">
            <a:avLst/>
          </a:prstGeom>
        </p:spPr>
      </p:pic>
      <p:pic>
        <p:nvPicPr>
          <p:cNvPr id="5" name="图片 4" descr="32313534303433353b32313534303431393bc7a6b1ca"/>
          <p:cNvPicPr>
            <a:picLocks noChangeAspect="1"/>
          </p:cNvPicPr>
          <p:nvPr/>
        </p:nvPicPr>
        <p:blipFill>
          <a:blip r:embed="rId2"/>
          <a:stretch>
            <a:fillRect/>
          </a:stretch>
        </p:blipFill>
        <p:spPr>
          <a:xfrm>
            <a:off x="47625" y="3861435"/>
            <a:ext cx="576000" cy="5760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步进电机</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5.4</a:t>
            </a:r>
            <a:endParaRPr lang="en-US" altLang="zh-CN" sz="4000" dirty="0"/>
          </a:p>
        </p:txBody>
      </p:sp>
      <p:sp>
        <p:nvSpPr>
          <p:cNvPr id="23" name="矩形 22"/>
          <p:cNvSpPr/>
          <p:nvPr/>
        </p:nvSpPr>
        <p:spPr>
          <a:xfrm>
            <a:off x="0" y="981075"/>
            <a:ext cx="12211685" cy="396938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设计方案</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使用CPU内部中断和一些I/O口。中断可以控制开关，当中断产生下降沿</a:t>
            </a:r>
            <a:r>
              <a:rPr lang="zh-CN" sz="2400">
                <a:latin typeface="+mj-ea"/>
                <a:ea typeface="+mj-ea"/>
                <a:cs typeface="+mj-ea"/>
                <a:sym typeface="+mn-ea"/>
              </a:rPr>
              <a:t>时</a:t>
            </a:r>
            <a:r>
              <a:rPr sz="2400">
                <a:latin typeface="+mj-ea"/>
                <a:ea typeface="+mj-ea"/>
                <a:cs typeface="+mj-ea"/>
                <a:sym typeface="+mn-ea"/>
              </a:rPr>
              <a:t>，LED发亮。改变电位计，当电位计的距离大于20，步进电机2和伺服电机2开始运转，其中包括：步进电机的频率是50</a:t>
            </a:r>
            <a:r>
              <a:rPr lang="en-US" sz="2400">
                <a:latin typeface="+mj-ea"/>
                <a:ea typeface="+mj-ea"/>
                <a:cs typeface="+mj-ea"/>
                <a:sym typeface="+mn-ea"/>
              </a:rPr>
              <a:t>Hz</a:t>
            </a:r>
            <a:r>
              <a:rPr sz="2400">
                <a:latin typeface="+mj-ea"/>
                <a:ea typeface="+mj-ea"/>
                <a:cs typeface="+mj-ea"/>
                <a:sym typeface="+mn-ea"/>
              </a:rPr>
              <a:t>，步数为20，速度为20 r/min</a:t>
            </a:r>
            <a:r>
              <a:rPr lang="zh-CN" altLang="en-US" sz="2400">
                <a:latin typeface="+mj-ea"/>
                <a:ea typeface="+mj-ea"/>
                <a:cs typeface="+mj-ea"/>
                <a:sym typeface="+mn-ea"/>
              </a:rPr>
              <a:t>，</a:t>
            </a:r>
            <a:r>
              <a:rPr sz="2400">
                <a:latin typeface="+mj-ea"/>
                <a:ea typeface="+mj-ea"/>
                <a:cs typeface="+mj-ea"/>
                <a:sym typeface="+mn-ea"/>
              </a:rPr>
              <a:t>正向转动；伺服电机转角为90</a:t>
            </a:r>
            <a:r>
              <a:rPr lang="zh-CN" sz="2400">
                <a:latin typeface="+mj-ea"/>
                <a:ea typeface="+mj-ea"/>
                <a:cs typeface="+mj-ea"/>
                <a:sym typeface="+mn-ea"/>
              </a:rPr>
              <a:t>°。</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当电位计的距离小于20时，步进电机1和伺服电机1运转，其中包括：步进电机的频率是50</a:t>
            </a:r>
            <a:r>
              <a:rPr lang="en-US" sz="2400">
                <a:latin typeface="+mj-ea"/>
                <a:ea typeface="+mj-ea"/>
                <a:cs typeface="+mj-ea"/>
                <a:sym typeface="+mn-ea"/>
              </a:rPr>
              <a:t>Hz</a:t>
            </a:r>
            <a:r>
              <a:rPr sz="2400">
                <a:latin typeface="+mj-ea"/>
                <a:ea typeface="+mj-ea"/>
                <a:cs typeface="+mj-ea"/>
                <a:sym typeface="+mn-ea"/>
              </a:rPr>
              <a:t>，步数为10，速度是10 r/min</a:t>
            </a:r>
            <a:r>
              <a:rPr lang="zh-CN" sz="2400">
                <a:latin typeface="+mj-ea"/>
                <a:ea typeface="+mj-ea"/>
                <a:cs typeface="+mj-ea"/>
                <a:sym typeface="+mn-ea"/>
              </a:rPr>
              <a:t>，</a:t>
            </a:r>
            <a:r>
              <a:rPr sz="2400">
                <a:latin typeface="+mj-ea"/>
                <a:ea typeface="+mj-ea"/>
                <a:cs typeface="+mj-ea"/>
                <a:sym typeface="+mn-ea"/>
              </a:rPr>
              <a:t>反向转动；伺服电机转动角度为90</a:t>
            </a:r>
            <a:r>
              <a:rPr lang="zh-CN" sz="2400">
                <a:latin typeface="+mj-ea"/>
                <a:ea typeface="+mj-ea"/>
                <a:cs typeface="+mj-ea"/>
                <a:sym typeface="+mn-ea"/>
              </a:rPr>
              <a:t>°</a:t>
            </a:r>
            <a:r>
              <a:rPr sz="2400">
                <a:latin typeface="+mj-ea"/>
                <a:ea typeface="+mj-ea"/>
                <a:cs typeface="+mj-ea"/>
                <a:sym typeface="+mn-ea"/>
              </a:rPr>
              <a:t>（根据实际情况，可以改变参数）。</a:t>
            </a:r>
            <a:endParaRPr sz="2400">
              <a:latin typeface="+mj-ea"/>
              <a:ea typeface="+mj-ea"/>
              <a:cs typeface="+mj-ea"/>
              <a:sym typeface="+mn-ea"/>
            </a:endParaRPr>
          </a:p>
        </p:txBody>
      </p:sp>
      <p:pic>
        <p:nvPicPr>
          <p:cNvPr id="4" name="图片 3" descr="32313534353037363b32313534353037323bb2dfbbaeb7bdb0b8"/>
          <p:cNvPicPr>
            <a:picLocks noChangeAspect="1"/>
          </p:cNvPicPr>
          <p:nvPr/>
        </p:nvPicPr>
        <p:blipFill>
          <a:blip r:embed="rId1"/>
          <a:stretch>
            <a:fillRect/>
          </a:stretch>
        </p:blipFill>
        <p:spPr>
          <a:xfrm>
            <a:off x="119380" y="1052830"/>
            <a:ext cx="576000" cy="5760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步进电机</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5.4</a:t>
            </a:r>
            <a:endParaRPr lang="en-US" altLang="zh-CN" sz="4000" dirty="0"/>
          </a:p>
        </p:txBody>
      </p:sp>
      <p:sp>
        <p:nvSpPr>
          <p:cNvPr id="23" name="矩形 22"/>
          <p:cNvSpPr/>
          <p:nvPr/>
        </p:nvSpPr>
        <p:spPr>
          <a:xfrm>
            <a:off x="-24130" y="1226820"/>
            <a:ext cx="12210415" cy="230695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系统组成</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系统使用 Arduino Uno作为系统的核心，深入总结相关的步进电机控制的基本知识，根据电位计的变化，使步进电机转动，并自动控制电机旋转。</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a:t>
            </a:r>
            <a:r>
              <a:rPr lang="zh-CN" sz="2400">
                <a:latin typeface="+mj-ea"/>
                <a:ea typeface="+mj-ea"/>
                <a:cs typeface="+mj-ea"/>
                <a:sym typeface="+mn-ea"/>
              </a:rPr>
              <a:t>组成</a:t>
            </a:r>
            <a:r>
              <a:rPr sz="2400">
                <a:latin typeface="+mj-ea"/>
                <a:ea typeface="+mj-ea"/>
                <a:cs typeface="+mj-ea"/>
                <a:sym typeface="+mn-ea"/>
              </a:rPr>
              <a:t>框图如图5-53 所示。</a:t>
            </a:r>
            <a:endParaRPr sz="2400">
              <a:latin typeface="+mj-ea"/>
              <a:ea typeface="+mj-ea"/>
              <a:cs typeface="+mj-ea"/>
              <a:sym typeface="+mn-ea"/>
            </a:endParaRPr>
          </a:p>
        </p:txBody>
      </p:sp>
      <p:pic>
        <p:nvPicPr>
          <p:cNvPr id="7" name="图片 6" descr="31393938393834333b31393939333437383bd7e9d6afbcdcb9b9"/>
          <p:cNvPicPr>
            <a:picLocks noChangeAspect="1"/>
          </p:cNvPicPr>
          <p:nvPr/>
        </p:nvPicPr>
        <p:blipFill>
          <a:blip r:embed="rId1"/>
          <a:stretch>
            <a:fillRect/>
          </a:stretch>
        </p:blipFill>
        <p:spPr>
          <a:xfrm>
            <a:off x="119380" y="1268730"/>
            <a:ext cx="576000" cy="576000"/>
          </a:xfrm>
          <a:prstGeom prst="rect">
            <a:avLst/>
          </a:prstGeom>
        </p:spPr>
      </p:pic>
      <p:graphicFrame>
        <p:nvGraphicFramePr>
          <p:cNvPr id="4" name="对象 -2147482609"/>
          <p:cNvGraphicFramePr>
            <a:graphicFrameLocks noChangeAspect="1"/>
          </p:cNvGraphicFramePr>
          <p:nvPr/>
        </p:nvGraphicFramePr>
        <p:xfrm>
          <a:off x="1708785" y="3533775"/>
          <a:ext cx="7376795" cy="2954020"/>
        </p:xfrm>
        <a:graphic>
          <a:graphicData uri="http://schemas.openxmlformats.org/presentationml/2006/ole">
            <mc:AlternateContent xmlns:mc="http://schemas.openxmlformats.org/markup-compatibility/2006">
              <mc:Choice xmlns:v="urn:schemas-microsoft-com:vml" Requires="v">
                <p:oleObj spid="_x0000_s3076" name="" r:id="rId2" imgW="5219700" imgH="2095500" progId="Visio.Drawing.11">
                  <p:embed/>
                </p:oleObj>
              </mc:Choice>
              <mc:Fallback>
                <p:oleObj name="" r:id="rId2" imgW="5219700" imgH="2095500" progId="Visio.Drawing.11">
                  <p:embed/>
                  <p:pic>
                    <p:nvPicPr>
                      <p:cNvPr id="0" name="图片 3075"/>
                      <p:cNvPicPr/>
                      <p:nvPr/>
                    </p:nvPicPr>
                    <p:blipFill>
                      <a:blip r:embed="rId3"/>
                      <a:stretch>
                        <a:fillRect/>
                      </a:stretch>
                    </p:blipFill>
                    <p:spPr>
                      <a:xfrm>
                        <a:off x="1708785" y="3533775"/>
                        <a:ext cx="7376795" cy="2954020"/>
                      </a:xfrm>
                      <a:prstGeom prst="rect">
                        <a:avLst/>
                      </a:prstGeom>
                      <a:noFill/>
                      <a:ln w="38100">
                        <a:noFill/>
                        <a:miter/>
                      </a:ln>
                    </p:spPr>
                  </p:pic>
                </p:oleObj>
              </mc:Fallback>
            </mc:AlternateContent>
          </a:graphicData>
        </a:graphic>
      </p:graphicFrame>
      <p:sp>
        <p:nvSpPr>
          <p:cNvPr id="5" name="文本框 4"/>
          <p:cNvSpPr txBox="1"/>
          <p:nvPr/>
        </p:nvSpPr>
        <p:spPr>
          <a:xfrm>
            <a:off x="4152265" y="6487795"/>
            <a:ext cx="3041650" cy="368300"/>
          </a:xfrm>
          <a:prstGeom prst="rect">
            <a:avLst/>
          </a:prstGeom>
          <a:noFill/>
        </p:spPr>
        <p:txBody>
          <a:bodyPr wrap="square" rtlCol="0">
            <a:spAutoFit/>
          </a:bodyPr>
          <a:p>
            <a:r>
              <a:rPr lang="zh-CN" altLang="en-US"/>
              <a:t>图5-53 系统组成框图</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pic>
        <p:nvPicPr>
          <p:cNvPr id="4" name="图片 3"/>
          <p:cNvPicPr>
            <a:picLocks noChangeAspect="1"/>
          </p:cNvPicPr>
          <p:nvPr/>
        </p:nvPicPr>
        <p:blipFill>
          <a:blip r:embed="rId1">
            <a:clrChange>
              <a:clrFrom>
                <a:srgbClr val="FFFFFF">
                  <a:alpha val="100000"/>
                </a:srgbClr>
              </a:clrFrom>
              <a:clrTo>
                <a:srgbClr val="FFFFFF">
                  <a:alpha val="100000"/>
                  <a:alpha val="0"/>
                </a:srgbClr>
              </a:clrTo>
            </a:clrChange>
          </a:blip>
          <a:srcRect t="3374"/>
          <a:stretch>
            <a:fillRect/>
          </a:stretch>
        </p:blipFill>
        <p:spPr>
          <a:xfrm>
            <a:off x="2207260" y="2204720"/>
            <a:ext cx="7672705" cy="272796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步进电机</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5.4</a:t>
            </a:r>
            <a:endParaRPr lang="en-US" altLang="zh-CN" sz="4000" dirty="0"/>
          </a:p>
        </p:txBody>
      </p:sp>
      <p:sp>
        <p:nvSpPr>
          <p:cNvPr id="23" name="矩形 22"/>
          <p:cNvSpPr/>
          <p:nvPr/>
        </p:nvSpPr>
        <p:spPr>
          <a:xfrm>
            <a:off x="24130" y="949960"/>
            <a:ext cx="5672455" cy="341503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a:t>
            </a:r>
            <a:r>
              <a:rPr lang="zh-CN" sz="2400">
                <a:latin typeface="+mj-ea"/>
                <a:ea typeface="+mj-ea"/>
                <a:cs typeface="+mj-ea"/>
                <a:sym typeface="+mn-ea"/>
              </a:rPr>
              <a:t>原理图</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系统原理图由Arduino 328（如图5-54 所示）、步进电机和伺服电机电路（如图5-55 所示）、开关控制电路（如图5-56 所示）和电位器电路（如图5-57 所示）组成</a:t>
            </a:r>
            <a:r>
              <a:rPr lang="zh-CN" sz="2400">
                <a:latin typeface="+mj-ea"/>
                <a:ea typeface="+mj-ea"/>
                <a:cs typeface="+mj-ea"/>
                <a:sym typeface="+mn-ea"/>
              </a:rPr>
              <a:t>。</a:t>
            </a:r>
            <a:endParaRPr lang="zh-CN" sz="2400">
              <a:latin typeface="+mj-ea"/>
              <a:ea typeface="+mj-ea"/>
              <a:cs typeface="+mj-ea"/>
              <a:sym typeface="+mn-ea"/>
            </a:endParaRPr>
          </a:p>
        </p:txBody>
      </p:sp>
      <p:pic>
        <p:nvPicPr>
          <p:cNvPr id="5" name="图片 4" descr="31393935333132383b31393939333838353bb4b4d2e2"/>
          <p:cNvPicPr>
            <a:picLocks noChangeAspect="1"/>
          </p:cNvPicPr>
          <p:nvPr/>
        </p:nvPicPr>
        <p:blipFill>
          <a:blip r:embed="rId1"/>
          <a:stretch>
            <a:fillRect/>
          </a:stretch>
        </p:blipFill>
        <p:spPr>
          <a:xfrm>
            <a:off x="119380" y="1052830"/>
            <a:ext cx="576000" cy="576000"/>
          </a:xfrm>
          <a:prstGeom prst="rect">
            <a:avLst/>
          </a:prstGeom>
        </p:spPr>
      </p:pic>
      <p:pic>
        <p:nvPicPr>
          <p:cNvPr id="22" name="图片 11"/>
          <p:cNvPicPr>
            <a:picLocks noChangeAspect="1"/>
          </p:cNvPicPr>
          <p:nvPr/>
        </p:nvPicPr>
        <p:blipFill>
          <a:blip r:embed="rId2">
            <a:clrChange>
              <a:clrFrom>
                <a:srgbClr val="E0E0D0">
                  <a:alpha val="100000"/>
                </a:srgbClr>
              </a:clrFrom>
              <a:clrTo>
                <a:srgbClr val="E0E0D0">
                  <a:alpha val="100000"/>
                  <a:alpha val="0"/>
                </a:srgbClr>
              </a:clrTo>
            </a:clrChange>
            <a:lum bright="12000" contrast="12000"/>
          </a:blip>
          <a:srcRect l="911" t="1119" r="1661" b="1842"/>
          <a:stretch>
            <a:fillRect/>
          </a:stretch>
        </p:blipFill>
        <p:spPr>
          <a:xfrm>
            <a:off x="5735955" y="980440"/>
            <a:ext cx="6456680" cy="5489575"/>
          </a:xfrm>
          <a:prstGeom prst="rect">
            <a:avLst/>
          </a:prstGeom>
          <a:noFill/>
          <a:ln w="9525">
            <a:noFill/>
          </a:ln>
        </p:spPr>
      </p:pic>
      <p:sp>
        <p:nvSpPr>
          <p:cNvPr id="4" name="文本框 3"/>
          <p:cNvSpPr txBox="1"/>
          <p:nvPr/>
        </p:nvSpPr>
        <p:spPr>
          <a:xfrm>
            <a:off x="8156575" y="6457315"/>
            <a:ext cx="2395220" cy="368300"/>
          </a:xfrm>
          <a:prstGeom prst="rect">
            <a:avLst/>
          </a:prstGeom>
          <a:noFill/>
        </p:spPr>
        <p:txBody>
          <a:bodyPr wrap="square" rtlCol="0">
            <a:spAutoFit/>
          </a:bodyPr>
          <a:p>
            <a:r>
              <a:rPr lang="zh-CN" altLang="en-US"/>
              <a:t>图5-54 Arduino 328</a:t>
            </a:r>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步进电机</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5.4</a:t>
            </a:r>
            <a:endParaRPr lang="en-US" altLang="zh-CN" sz="4000" dirty="0"/>
          </a:p>
        </p:txBody>
      </p:sp>
      <p:sp>
        <p:nvSpPr>
          <p:cNvPr id="4" name="文本框 3"/>
          <p:cNvSpPr txBox="1"/>
          <p:nvPr/>
        </p:nvSpPr>
        <p:spPr>
          <a:xfrm>
            <a:off x="706120" y="6289040"/>
            <a:ext cx="3966845" cy="368300"/>
          </a:xfrm>
          <a:prstGeom prst="rect">
            <a:avLst/>
          </a:prstGeom>
          <a:noFill/>
        </p:spPr>
        <p:txBody>
          <a:bodyPr wrap="square" rtlCol="0">
            <a:spAutoFit/>
          </a:bodyPr>
          <a:p>
            <a:r>
              <a:rPr lang="zh-CN" altLang="en-US">
                <a:sym typeface="+mn-ea"/>
              </a:rPr>
              <a:t>图5-55 </a:t>
            </a:r>
            <a:r>
              <a:rPr lang="zh-CN" altLang="en-US"/>
              <a:t>步进电机和伺服电机电路</a:t>
            </a:r>
            <a:endParaRPr lang="zh-CN" altLang="en-US"/>
          </a:p>
        </p:txBody>
      </p:sp>
      <p:pic>
        <p:nvPicPr>
          <p:cNvPr id="7" name="图片 12"/>
          <p:cNvPicPr>
            <a:picLocks noChangeAspect="1"/>
          </p:cNvPicPr>
          <p:nvPr/>
        </p:nvPicPr>
        <p:blipFill>
          <a:blip r:embed="rId1">
            <a:clrChange>
              <a:clrFrom>
                <a:srgbClr val="E0E0D0">
                  <a:alpha val="100000"/>
                </a:srgbClr>
              </a:clrFrom>
              <a:clrTo>
                <a:srgbClr val="E0E0D0">
                  <a:alpha val="100000"/>
                  <a:alpha val="0"/>
                </a:srgbClr>
              </a:clrTo>
            </a:clrChange>
            <a:lum bright="12000" contrast="12000"/>
          </a:blip>
          <a:stretch>
            <a:fillRect/>
          </a:stretch>
        </p:blipFill>
        <p:spPr>
          <a:xfrm>
            <a:off x="47625" y="909320"/>
            <a:ext cx="5283835" cy="5379720"/>
          </a:xfrm>
          <a:prstGeom prst="rect">
            <a:avLst/>
          </a:prstGeom>
          <a:noFill/>
          <a:ln w="9525">
            <a:noFill/>
          </a:ln>
        </p:spPr>
      </p:pic>
      <p:pic>
        <p:nvPicPr>
          <p:cNvPr id="24" name="图片 13"/>
          <p:cNvPicPr>
            <a:picLocks noChangeAspect="1"/>
          </p:cNvPicPr>
          <p:nvPr/>
        </p:nvPicPr>
        <p:blipFill>
          <a:blip r:embed="rId2">
            <a:clrChange>
              <a:clrFrom>
                <a:srgbClr val="E0E0D0">
                  <a:alpha val="100000"/>
                </a:srgbClr>
              </a:clrFrom>
              <a:clrTo>
                <a:srgbClr val="E0E0D0">
                  <a:alpha val="100000"/>
                  <a:alpha val="0"/>
                </a:srgbClr>
              </a:clrTo>
            </a:clrChange>
            <a:lum bright="12000" contrast="12000"/>
          </a:blip>
          <a:srcRect l="2699" t="3323" r="2969"/>
          <a:stretch>
            <a:fillRect/>
          </a:stretch>
        </p:blipFill>
        <p:spPr>
          <a:xfrm>
            <a:off x="5951220" y="958850"/>
            <a:ext cx="6240780" cy="4975860"/>
          </a:xfrm>
          <a:prstGeom prst="rect">
            <a:avLst/>
          </a:prstGeom>
          <a:noFill/>
          <a:ln w="9525">
            <a:noFill/>
          </a:ln>
        </p:spPr>
      </p:pic>
      <p:sp>
        <p:nvSpPr>
          <p:cNvPr id="8" name="文本框 7"/>
          <p:cNvSpPr txBox="1"/>
          <p:nvPr/>
        </p:nvSpPr>
        <p:spPr>
          <a:xfrm>
            <a:off x="7823835" y="6289040"/>
            <a:ext cx="2400935" cy="368300"/>
          </a:xfrm>
          <a:prstGeom prst="rect">
            <a:avLst/>
          </a:prstGeom>
          <a:noFill/>
        </p:spPr>
        <p:txBody>
          <a:bodyPr wrap="square" rtlCol="0">
            <a:spAutoFit/>
          </a:bodyPr>
          <a:p>
            <a:r>
              <a:rPr lang="zh-CN" altLang="en-US"/>
              <a:t>图5-56 开关控制电路</a:t>
            </a: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步进电机</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5.4</a:t>
            </a:r>
            <a:endParaRPr lang="en-US" altLang="zh-CN" sz="4000" dirty="0"/>
          </a:p>
        </p:txBody>
      </p:sp>
      <p:sp>
        <p:nvSpPr>
          <p:cNvPr id="4" name="文本框 3"/>
          <p:cNvSpPr txBox="1"/>
          <p:nvPr/>
        </p:nvSpPr>
        <p:spPr>
          <a:xfrm>
            <a:off x="4655820" y="4796790"/>
            <a:ext cx="2190750" cy="368300"/>
          </a:xfrm>
          <a:prstGeom prst="rect">
            <a:avLst/>
          </a:prstGeom>
          <a:noFill/>
        </p:spPr>
        <p:txBody>
          <a:bodyPr wrap="square" rtlCol="0">
            <a:spAutoFit/>
          </a:bodyPr>
          <a:p>
            <a:r>
              <a:rPr lang="zh-CN" altLang="en-US"/>
              <a:t>图</a:t>
            </a:r>
            <a:r>
              <a:rPr lang="en-US" altLang="zh-CN"/>
              <a:t>5-57 </a:t>
            </a:r>
            <a:r>
              <a:rPr lang="zh-CN" altLang="en-US"/>
              <a:t>电位器电路</a:t>
            </a:r>
            <a:endParaRPr lang="zh-CN" altLang="en-US"/>
          </a:p>
        </p:txBody>
      </p:sp>
      <p:pic>
        <p:nvPicPr>
          <p:cNvPr id="25" name="图片 14"/>
          <p:cNvPicPr>
            <a:picLocks noChangeAspect="1"/>
          </p:cNvPicPr>
          <p:nvPr/>
        </p:nvPicPr>
        <p:blipFill>
          <a:blip r:embed="rId1">
            <a:clrChange>
              <a:clrFrom>
                <a:srgbClr val="E0E0D0">
                  <a:alpha val="100000"/>
                </a:srgbClr>
              </a:clrFrom>
              <a:clrTo>
                <a:srgbClr val="E0E0D0">
                  <a:alpha val="100000"/>
                  <a:alpha val="0"/>
                </a:srgbClr>
              </a:clrTo>
            </a:clrChange>
            <a:lum bright="12000" contrast="12000"/>
          </a:blip>
          <a:srcRect l="903" t="1521" r="1638" b="3645"/>
          <a:stretch>
            <a:fillRect/>
          </a:stretch>
        </p:blipFill>
        <p:spPr>
          <a:xfrm>
            <a:off x="1912620" y="1098550"/>
            <a:ext cx="7694295" cy="3587115"/>
          </a:xfrm>
          <a:prstGeom prst="rect">
            <a:avLst/>
          </a:prstGeom>
          <a:noFill/>
          <a:ln w="9525">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步进电机</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5.4</a:t>
            </a:r>
            <a:endParaRPr lang="en-US" altLang="zh-CN" sz="4000" dirty="0"/>
          </a:p>
        </p:txBody>
      </p:sp>
      <p:sp>
        <p:nvSpPr>
          <p:cNvPr id="23" name="矩形 22"/>
          <p:cNvSpPr/>
          <p:nvPr/>
        </p:nvSpPr>
        <p:spPr>
          <a:xfrm>
            <a:off x="-24765" y="980440"/>
            <a:ext cx="12211685" cy="230695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可视化程序设计</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1.主程序及开关程序</a:t>
            </a:r>
            <a:r>
              <a:rPr lang="zh-CN" sz="2400">
                <a:latin typeface="+mj-ea"/>
                <a:ea typeface="+mj-ea"/>
                <a:cs typeface="+mj-ea"/>
                <a:sym typeface="+mn-ea"/>
              </a:rPr>
              <a:t>设计</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主</a:t>
            </a:r>
            <a:r>
              <a:rPr sz="2400">
                <a:latin typeface="+mj-ea"/>
                <a:ea typeface="+mj-ea"/>
                <a:cs typeface="+mj-ea"/>
                <a:sym typeface="+mn-ea"/>
              </a:rPr>
              <a:t>程序及开关程序</a:t>
            </a:r>
            <a:r>
              <a:rPr lang="zh-CN" sz="2400">
                <a:latin typeface="+mj-ea"/>
                <a:ea typeface="+mj-ea"/>
                <a:cs typeface="+mj-ea"/>
                <a:sym typeface="+mn-ea"/>
              </a:rPr>
              <a:t>设计</a:t>
            </a:r>
            <a:r>
              <a:rPr sz="2400">
                <a:latin typeface="+mj-ea"/>
                <a:ea typeface="+mj-ea"/>
                <a:cs typeface="+mj-ea"/>
                <a:sym typeface="+mn-ea"/>
              </a:rPr>
              <a:t>结构框图如图5-58 所示。主程序及开关程序可视化流程图如图5-59 所示。</a:t>
            </a:r>
            <a:endParaRPr sz="2400">
              <a:latin typeface="+mj-ea"/>
              <a:ea typeface="+mj-ea"/>
              <a:cs typeface="+mj-ea"/>
              <a:sym typeface="+mn-ea"/>
            </a:endParaRPr>
          </a:p>
        </p:txBody>
      </p:sp>
      <p:pic>
        <p:nvPicPr>
          <p:cNvPr id="4" name="图片 3" descr="343638353633323b343638353930383bb5e7c4d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9380" y="1052195"/>
            <a:ext cx="576000" cy="5760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步进电机</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5.4</a:t>
            </a:r>
            <a:endParaRPr lang="en-US" altLang="zh-CN" sz="4000" dirty="0"/>
          </a:p>
        </p:txBody>
      </p:sp>
      <p:graphicFrame>
        <p:nvGraphicFramePr>
          <p:cNvPr id="4" name="对象 -2147482608"/>
          <p:cNvGraphicFramePr>
            <a:graphicFrameLocks noChangeAspect="1"/>
          </p:cNvGraphicFramePr>
          <p:nvPr/>
        </p:nvGraphicFramePr>
        <p:xfrm>
          <a:off x="0" y="980440"/>
          <a:ext cx="5389245" cy="5312410"/>
        </p:xfrm>
        <a:graphic>
          <a:graphicData uri="http://schemas.openxmlformats.org/presentationml/2006/ole">
            <mc:AlternateContent xmlns:mc="http://schemas.openxmlformats.org/markup-compatibility/2006">
              <mc:Choice xmlns:v="urn:schemas-microsoft-com:vml" Requires="v">
                <p:oleObj spid="_x0000_s3076" name="" r:id="rId1" imgW="10782300" imgH="8382000" progId="Visio.Drawing.11">
                  <p:embed/>
                </p:oleObj>
              </mc:Choice>
              <mc:Fallback>
                <p:oleObj name="" r:id="rId1" imgW="10782300" imgH="8382000" progId="Visio.Drawing.11">
                  <p:embed/>
                  <p:pic>
                    <p:nvPicPr>
                      <p:cNvPr id="0" name="图片 3075"/>
                      <p:cNvPicPr/>
                      <p:nvPr/>
                    </p:nvPicPr>
                    <p:blipFill>
                      <a:blip r:embed="rId2"/>
                      <a:srcRect r="14652"/>
                      <a:stretch>
                        <a:fillRect/>
                      </a:stretch>
                    </p:blipFill>
                    <p:spPr>
                      <a:xfrm>
                        <a:off x="0" y="980440"/>
                        <a:ext cx="5389245" cy="5312410"/>
                      </a:xfrm>
                      <a:prstGeom prst="rect">
                        <a:avLst/>
                      </a:prstGeom>
                      <a:noFill/>
                      <a:ln w="38100">
                        <a:noFill/>
                        <a:miter/>
                      </a:ln>
                    </p:spPr>
                  </p:pic>
                </p:oleObj>
              </mc:Fallback>
            </mc:AlternateContent>
          </a:graphicData>
        </a:graphic>
      </p:graphicFrame>
      <p:sp>
        <p:nvSpPr>
          <p:cNvPr id="5" name="文本框 4"/>
          <p:cNvSpPr txBox="1"/>
          <p:nvPr/>
        </p:nvSpPr>
        <p:spPr>
          <a:xfrm>
            <a:off x="584200" y="6363970"/>
            <a:ext cx="4220845" cy="368300"/>
          </a:xfrm>
          <a:prstGeom prst="rect">
            <a:avLst/>
          </a:prstGeom>
          <a:noFill/>
        </p:spPr>
        <p:txBody>
          <a:bodyPr wrap="square" rtlCol="0">
            <a:spAutoFit/>
          </a:bodyPr>
          <a:p>
            <a:r>
              <a:rPr lang="zh-CN" altLang="en-US"/>
              <a:t>图5-58 主程序及开关程序程序结构框图</a:t>
            </a:r>
            <a:endParaRPr lang="zh-CN" altLang="en-US"/>
          </a:p>
        </p:txBody>
      </p:sp>
      <p:pic>
        <p:nvPicPr>
          <p:cNvPr id="26" name="图片 15"/>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5389245" y="980440"/>
            <a:ext cx="6758940" cy="5117465"/>
          </a:xfrm>
          <a:prstGeom prst="rect">
            <a:avLst/>
          </a:prstGeom>
          <a:noFill/>
          <a:ln w="9525">
            <a:noFill/>
          </a:ln>
        </p:spPr>
      </p:pic>
      <p:sp>
        <p:nvSpPr>
          <p:cNvPr id="7" name="文本框 6"/>
          <p:cNvSpPr txBox="1"/>
          <p:nvPr/>
        </p:nvSpPr>
        <p:spPr>
          <a:xfrm>
            <a:off x="6658610" y="6363970"/>
            <a:ext cx="4220845" cy="368300"/>
          </a:xfrm>
          <a:prstGeom prst="rect">
            <a:avLst/>
          </a:prstGeom>
          <a:noFill/>
        </p:spPr>
        <p:txBody>
          <a:bodyPr wrap="square" rtlCol="0">
            <a:spAutoFit/>
          </a:bodyPr>
          <a:p>
            <a:r>
              <a:rPr lang="zh-CN" altLang="en-US"/>
              <a:t>图5-59 主函数和开关控制程序</a:t>
            </a: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步进电机</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5.4</a:t>
            </a:r>
            <a:endParaRPr lang="en-US" altLang="zh-CN" sz="4000" dirty="0"/>
          </a:p>
        </p:txBody>
      </p:sp>
      <p:sp>
        <p:nvSpPr>
          <p:cNvPr id="23" name="矩形 22"/>
          <p:cNvSpPr/>
          <p:nvPr/>
        </p:nvSpPr>
        <p:spPr>
          <a:xfrm>
            <a:off x="-24765" y="980440"/>
            <a:ext cx="12211685" cy="11988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2</a:t>
            </a:r>
            <a:r>
              <a:rPr sz="2400">
                <a:latin typeface="+mj-ea"/>
                <a:ea typeface="+mj-ea"/>
                <a:cs typeface="+mj-ea"/>
                <a:sym typeface="+mn-ea"/>
              </a:rPr>
              <a:t>.</a:t>
            </a:r>
            <a:r>
              <a:rPr lang="zh-CN" sz="2400">
                <a:latin typeface="+mj-ea"/>
                <a:ea typeface="+mj-ea"/>
                <a:cs typeface="+mj-ea"/>
                <a:sym typeface="+mn-ea"/>
              </a:rPr>
              <a:t>步进电机</a:t>
            </a:r>
            <a:r>
              <a:rPr sz="2400">
                <a:latin typeface="+mj-ea"/>
                <a:ea typeface="+mj-ea"/>
                <a:cs typeface="+mj-ea"/>
                <a:sym typeface="+mn-ea"/>
              </a:rPr>
              <a:t>程序</a:t>
            </a:r>
            <a:r>
              <a:rPr lang="zh-CN" sz="2400">
                <a:latin typeface="+mj-ea"/>
                <a:ea typeface="+mj-ea"/>
                <a:cs typeface="+mj-ea"/>
                <a:sym typeface="+mn-ea"/>
              </a:rPr>
              <a:t>设计</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步进电机程序结构框图如图5-60</a:t>
            </a:r>
            <a:r>
              <a:rPr sz="2400">
                <a:latin typeface="+mj-ea"/>
                <a:ea typeface="+mj-ea"/>
                <a:cs typeface="+mj-ea"/>
                <a:sym typeface="+mn-ea"/>
              </a:rPr>
              <a:t>所</a:t>
            </a:r>
            <a:r>
              <a:rPr sz="2400">
                <a:latin typeface="+mj-ea"/>
                <a:ea typeface="+mj-ea"/>
                <a:cs typeface="+mj-ea"/>
                <a:sym typeface="+mn-ea"/>
              </a:rPr>
              <a:t>示。步进电机程序可视化流程图如图5-61</a:t>
            </a:r>
            <a:r>
              <a:rPr sz="2400">
                <a:latin typeface="+mj-ea"/>
                <a:ea typeface="+mj-ea"/>
                <a:cs typeface="+mj-ea"/>
                <a:sym typeface="+mn-ea"/>
              </a:rPr>
              <a:t>所</a:t>
            </a:r>
            <a:r>
              <a:rPr sz="2400">
                <a:latin typeface="+mj-ea"/>
                <a:ea typeface="+mj-ea"/>
                <a:cs typeface="+mj-ea"/>
                <a:sym typeface="+mn-ea"/>
              </a:rPr>
              <a:t>示。</a:t>
            </a:r>
            <a:endParaRPr sz="2400">
              <a:latin typeface="+mj-ea"/>
              <a:ea typeface="+mj-ea"/>
              <a:cs typeface="+mj-ea"/>
              <a:sym typeface="+mn-ea"/>
            </a:endParaRPr>
          </a:p>
        </p:txBody>
      </p:sp>
      <p:graphicFrame>
        <p:nvGraphicFramePr>
          <p:cNvPr id="4" name="对象 -2147482607"/>
          <p:cNvGraphicFramePr>
            <a:graphicFrameLocks noChangeAspect="1"/>
          </p:cNvGraphicFramePr>
          <p:nvPr/>
        </p:nvGraphicFramePr>
        <p:xfrm>
          <a:off x="1343025" y="2143125"/>
          <a:ext cx="3445510" cy="4346575"/>
        </p:xfrm>
        <a:graphic>
          <a:graphicData uri="http://schemas.openxmlformats.org/presentationml/2006/ole">
            <mc:AlternateContent xmlns:mc="http://schemas.openxmlformats.org/markup-compatibility/2006">
              <mc:Choice xmlns:v="urn:schemas-microsoft-com:vml" Requires="v">
                <p:oleObj spid="_x0000_s3076" name="" r:id="rId1" imgW="3327400" imgH="4178300" progId="Visio.Drawing.11">
                  <p:embed/>
                </p:oleObj>
              </mc:Choice>
              <mc:Fallback>
                <p:oleObj name="" r:id="rId1" imgW="3327400" imgH="4178300" progId="Visio.Drawing.11">
                  <p:embed/>
                  <p:pic>
                    <p:nvPicPr>
                      <p:cNvPr id="0" name="图片 3075"/>
                      <p:cNvPicPr/>
                      <p:nvPr/>
                    </p:nvPicPr>
                    <p:blipFill>
                      <a:blip r:embed="rId2"/>
                      <a:stretch>
                        <a:fillRect/>
                      </a:stretch>
                    </p:blipFill>
                    <p:spPr>
                      <a:xfrm>
                        <a:off x="1343025" y="2143125"/>
                        <a:ext cx="3445510" cy="4346575"/>
                      </a:xfrm>
                      <a:prstGeom prst="rect">
                        <a:avLst/>
                      </a:prstGeom>
                      <a:noFill/>
                      <a:ln w="38100">
                        <a:noFill/>
                        <a:miter/>
                      </a:ln>
                    </p:spPr>
                  </p:pic>
                </p:oleObj>
              </mc:Fallback>
            </mc:AlternateContent>
          </a:graphicData>
        </a:graphic>
      </p:graphicFrame>
      <p:sp>
        <p:nvSpPr>
          <p:cNvPr id="5" name="文本框 4"/>
          <p:cNvSpPr txBox="1"/>
          <p:nvPr/>
        </p:nvSpPr>
        <p:spPr>
          <a:xfrm>
            <a:off x="1559560" y="6489700"/>
            <a:ext cx="3246755" cy="368300"/>
          </a:xfrm>
          <a:prstGeom prst="rect">
            <a:avLst/>
          </a:prstGeom>
          <a:noFill/>
        </p:spPr>
        <p:txBody>
          <a:bodyPr wrap="square" rtlCol="0">
            <a:spAutoFit/>
          </a:bodyPr>
          <a:p>
            <a:r>
              <a:rPr lang="zh-CN" altLang="en-US"/>
              <a:t>图5-60 步进电机程序结构框图</a:t>
            </a:r>
            <a:endParaRPr lang="zh-CN" altLang="en-US"/>
          </a:p>
        </p:txBody>
      </p:sp>
      <p:pic>
        <p:nvPicPr>
          <p:cNvPr id="27" name="图片 16"/>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752080" y="2200910"/>
            <a:ext cx="3536950" cy="4311650"/>
          </a:xfrm>
          <a:prstGeom prst="rect">
            <a:avLst/>
          </a:prstGeom>
          <a:noFill/>
          <a:ln w="9525">
            <a:noFill/>
          </a:ln>
        </p:spPr>
      </p:pic>
      <p:sp>
        <p:nvSpPr>
          <p:cNvPr id="7" name="文本框 6"/>
          <p:cNvSpPr txBox="1"/>
          <p:nvPr/>
        </p:nvSpPr>
        <p:spPr>
          <a:xfrm>
            <a:off x="8039735" y="6452870"/>
            <a:ext cx="2551430" cy="368300"/>
          </a:xfrm>
          <a:prstGeom prst="rect">
            <a:avLst/>
          </a:prstGeom>
          <a:noFill/>
        </p:spPr>
        <p:txBody>
          <a:bodyPr wrap="square" rtlCol="0">
            <a:spAutoFit/>
          </a:bodyPr>
          <a:p>
            <a:r>
              <a:rPr lang="zh-CN" altLang="en-US"/>
              <a:t>图5-61 步进电机程序图</a:t>
            </a:r>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步进电机</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5.4</a:t>
            </a:r>
            <a:endParaRPr lang="en-US" altLang="zh-CN" sz="4000" dirty="0"/>
          </a:p>
        </p:txBody>
      </p:sp>
      <p:sp>
        <p:nvSpPr>
          <p:cNvPr id="23" name="矩形 22"/>
          <p:cNvSpPr/>
          <p:nvPr/>
        </p:nvSpPr>
        <p:spPr>
          <a:xfrm>
            <a:off x="-24765" y="980440"/>
            <a:ext cx="12211685" cy="11988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3</a:t>
            </a:r>
            <a:r>
              <a:rPr sz="2400">
                <a:latin typeface="+mj-ea"/>
                <a:ea typeface="+mj-ea"/>
                <a:cs typeface="+mj-ea"/>
                <a:sym typeface="+mn-ea"/>
              </a:rPr>
              <a:t>.</a:t>
            </a:r>
            <a:r>
              <a:rPr lang="zh-CN" sz="2400">
                <a:latin typeface="+mj-ea"/>
                <a:ea typeface="+mj-ea"/>
                <a:cs typeface="+mj-ea"/>
                <a:sym typeface="+mn-ea"/>
              </a:rPr>
              <a:t>伺服</a:t>
            </a:r>
            <a:r>
              <a:rPr lang="zh-CN" sz="2400">
                <a:latin typeface="+mj-ea"/>
                <a:ea typeface="+mj-ea"/>
                <a:cs typeface="+mj-ea"/>
                <a:sym typeface="+mn-ea"/>
              </a:rPr>
              <a:t>电机</a:t>
            </a:r>
            <a:r>
              <a:rPr sz="2400">
                <a:latin typeface="+mj-ea"/>
                <a:ea typeface="+mj-ea"/>
                <a:cs typeface="+mj-ea"/>
                <a:sym typeface="+mn-ea"/>
              </a:rPr>
              <a:t>程序</a:t>
            </a:r>
            <a:r>
              <a:rPr lang="zh-CN" sz="2400">
                <a:latin typeface="+mj-ea"/>
                <a:ea typeface="+mj-ea"/>
                <a:cs typeface="+mj-ea"/>
                <a:sym typeface="+mn-ea"/>
              </a:rPr>
              <a:t>设计</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伺服</a:t>
            </a:r>
            <a:r>
              <a:rPr sz="2400">
                <a:latin typeface="+mj-ea"/>
                <a:ea typeface="+mj-ea"/>
                <a:cs typeface="+mj-ea"/>
                <a:sym typeface="+mn-ea"/>
              </a:rPr>
              <a:t>电机程序结构框图如图5-6</a:t>
            </a:r>
            <a:r>
              <a:rPr lang="en-US" sz="2400">
                <a:latin typeface="+mj-ea"/>
                <a:ea typeface="+mj-ea"/>
                <a:cs typeface="+mj-ea"/>
                <a:sym typeface="+mn-ea"/>
              </a:rPr>
              <a:t>2</a:t>
            </a:r>
            <a:r>
              <a:rPr sz="2400">
                <a:latin typeface="+mj-ea"/>
                <a:ea typeface="+mj-ea"/>
                <a:cs typeface="+mj-ea"/>
                <a:sym typeface="+mn-ea"/>
              </a:rPr>
              <a:t>所</a:t>
            </a:r>
            <a:r>
              <a:rPr sz="2400">
                <a:latin typeface="+mj-ea"/>
                <a:ea typeface="+mj-ea"/>
                <a:cs typeface="+mj-ea"/>
                <a:sym typeface="+mn-ea"/>
              </a:rPr>
              <a:t>示。</a:t>
            </a:r>
            <a:r>
              <a:rPr lang="zh-CN" sz="2400">
                <a:latin typeface="+mj-ea"/>
                <a:ea typeface="+mj-ea"/>
                <a:cs typeface="+mj-ea"/>
                <a:sym typeface="+mn-ea"/>
              </a:rPr>
              <a:t>伺服</a:t>
            </a:r>
            <a:r>
              <a:rPr sz="2400">
                <a:latin typeface="+mj-ea"/>
                <a:ea typeface="+mj-ea"/>
                <a:cs typeface="+mj-ea"/>
                <a:sym typeface="+mn-ea"/>
              </a:rPr>
              <a:t>电机程序可视化流程图如图5-6</a:t>
            </a:r>
            <a:r>
              <a:rPr lang="en-US" sz="2400">
                <a:latin typeface="+mj-ea"/>
                <a:ea typeface="+mj-ea"/>
                <a:cs typeface="+mj-ea"/>
                <a:sym typeface="+mn-ea"/>
              </a:rPr>
              <a:t>3</a:t>
            </a:r>
            <a:r>
              <a:rPr sz="2400">
                <a:latin typeface="+mj-ea"/>
                <a:ea typeface="+mj-ea"/>
                <a:cs typeface="+mj-ea"/>
                <a:sym typeface="+mn-ea"/>
              </a:rPr>
              <a:t>所</a:t>
            </a:r>
            <a:r>
              <a:rPr sz="2400">
                <a:latin typeface="+mj-ea"/>
                <a:ea typeface="+mj-ea"/>
                <a:cs typeface="+mj-ea"/>
                <a:sym typeface="+mn-ea"/>
              </a:rPr>
              <a:t>示。</a:t>
            </a:r>
            <a:endParaRPr sz="2400">
              <a:latin typeface="+mj-ea"/>
              <a:ea typeface="+mj-ea"/>
              <a:cs typeface="+mj-ea"/>
              <a:sym typeface="+mn-ea"/>
            </a:endParaRPr>
          </a:p>
        </p:txBody>
      </p:sp>
      <p:sp>
        <p:nvSpPr>
          <p:cNvPr id="5" name="文本框 4"/>
          <p:cNvSpPr txBox="1"/>
          <p:nvPr/>
        </p:nvSpPr>
        <p:spPr>
          <a:xfrm>
            <a:off x="1631315" y="6478905"/>
            <a:ext cx="3246755" cy="368300"/>
          </a:xfrm>
          <a:prstGeom prst="rect">
            <a:avLst/>
          </a:prstGeom>
          <a:noFill/>
        </p:spPr>
        <p:txBody>
          <a:bodyPr wrap="square" rtlCol="0">
            <a:spAutoFit/>
          </a:bodyPr>
          <a:p>
            <a:r>
              <a:rPr lang="zh-CN" altLang="en-US"/>
              <a:t>图5-62 伺服电机程序结构框图</a:t>
            </a:r>
            <a:endParaRPr lang="zh-CN" altLang="en-US"/>
          </a:p>
        </p:txBody>
      </p:sp>
      <p:sp>
        <p:nvSpPr>
          <p:cNvPr id="7" name="文本框 6"/>
          <p:cNvSpPr txBox="1"/>
          <p:nvPr/>
        </p:nvSpPr>
        <p:spPr>
          <a:xfrm>
            <a:off x="6383655" y="6478905"/>
            <a:ext cx="3695700" cy="368300"/>
          </a:xfrm>
          <a:prstGeom prst="rect">
            <a:avLst/>
          </a:prstGeom>
          <a:noFill/>
        </p:spPr>
        <p:txBody>
          <a:bodyPr wrap="square" rtlCol="0">
            <a:spAutoFit/>
          </a:bodyPr>
          <a:p>
            <a:r>
              <a:rPr lang="zh-CN" altLang="en-US"/>
              <a:t>图5-63 伺服电机程序可视化流程图</a:t>
            </a:r>
            <a:endParaRPr lang="zh-CN" altLang="en-US"/>
          </a:p>
        </p:txBody>
      </p:sp>
      <p:pic>
        <p:nvPicPr>
          <p:cNvPr id="8" name="图片 7"/>
          <p:cNvPicPr>
            <a:picLocks noChangeAspect="1"/>
          </p:cNvPicPr>
          <p:nvPr/>
        </p:nvPicPr>
        <p:blipFill>
          <a:blip r:embed="rId1">
            <a:clrChange>
              <a:clrFrom>
                <a:srgbClr val="FFFFFF">
                  <a:alpha val="100000"/>
                </a:srgbClr>
              </a:clrFrom>
              <a:clrTo>
                <a:srgbClr val="FFFFFF">
                  <a:alpha val="100000"/>
                  <a:alpha val="0"/>
                </a:srgbClr>
              </a:clrTo>
            </a:clrChange>
          </a:blip>
          <a:srcRect l="7713"/>
          <a:stretch>
            <a:fillRect/>
          </a:stretch>
        </p:blipFill>
        <p:spPr>
          <a:xfrm>
            <a:off x="1487170" y="2132330"/>
            <a:ext cx="3561080" cy="4359275"/>
          </a:xfrm>
          <a:prstGeom prst="rect">
            <a:avLst/>
          </a:prstGeom>
        </p:spPr>
      </p:pic>
      <p:pic>
        <p:nvPicPr>
          <p:cNvPr id="29" name="图片 18"/>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391275" y="2060575"/>
            <a:ext cx="2418080" cy="4423410"/>
          </a:xfrm>
          <a:prstGeom prst="rect">
            <a:avLst/>
          </a:prstGeom>
          <a:noFill/>
          <a:ln w="9525">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步进电机</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5.4</a:t>
            </a:r>
            <a:endParaRPr lang="en-US" altLang="zh-CN" sz="4000" dirty="0"/>
          </a:p>
        </p:txBody>
      </p:sp>
      <p:sp>
        <p:nvSpPr>
          <p:cNvPr id="23" name="矩形 22"/>
          <p:cNvSpPr/>
          <p:nvPr/>
        </p:nvSpPr>
        <p:spPr>
          <a:xfrm>
            <a:off x="-9525" y="956945"/>
            <a:ext cx="5010785" cy="175323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仿真结果</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电位器距离大于20时的仿真结果如图5-64 所示</a:t>
            </a:r>
            <a:r>
              <a:rPr lang="zh-CN" sz="2400">
                <a:latin typeface="+mj-ea"/>
                <a:ea typeface="+mj-ea"/>
                <a:cs typeface="+mj-ea"/>
                <a:sym typeface="+mn-ea"/>
              </a:rPr>
              <a:t>。</a:t>
            </a:r>
            <a:endParaRPr lang="zh-CN" sz="2400">
              <a:latin typeface="+mj-ea"/>
              <a:ea typeface="+mj-ea"/>
              <a:cs typeface="+mj-ea"/>
              <a:sym typeface="+mn-ea"/>
            </a:endParaRPr>
          </a:p>
        </p:txBody>
      </p:sp>
      <p:pic>
        <p:nvPicPr>
          <p:cNvPr id="4" name="图片 3" descr="32313534363138373b32313534363137383bcec4bcfebcd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9380" y="980440"/>
            <a:ext cx="576000" cy="576000"/>
          </a:xfrm>
          <a:prstGeom prst="rect">
            <a:avLst/>
          </a:prstGeom>
        </p:spPr>
      </p:pic>
      <p:pic>
        <p:nvPicPr>
          <p:cNvPr id="30" name="图片 19"/>
          <p:cNvPicPr>
            <a:picLocks noChangeAspect="1"/>
          </p:cNvPicPr>
          <p:nvPr/>
        </p:nvPicPr>
        <p:blipFill>
          <a:blip r:embed="rId3">
            <a:clrChange>
              <a:clrFrom>
                <a:srgbClr val="E0E0D0">
                  <a:alpha val="100000"/>
                </a:srgbClr>
              </a:clrFrom>
              <a:clrTo>
                <a:srgbClr val="E0E0D0">
                  <a:alpha val="100000"/>
                  <a:alpha val="0"/>
                </a:srgbClr>
              </a:clrTo>
            </a:clrChange>
            <a:lum bright="12000" contrast="12000"/>
          </a:blip>
          <a:srcRect l="1884" t="1673" r="5398" b="3361"/>
          <a:stretch>
            <a:fillRect/>
          </a:stretch>
        </p:blipFill>
        <p:spPr>
          <a:xfrm>
            <a:off x="4998720" y="980440"/>
            <a:ext cx="7193280" cy="5101590"/>
          </a:xfrm>
          <a:prstGeom prst="rect">
            <a:avLst/>
          </a:prstGeom>
          <a:noFill/>
          <a:ln w="9525">
            <a:noFill/>
          </a:ln>
        </p:spPr>
      </p:pic>
      <p:sp>
        <p:nvSpPr>
          <p:cNvPr id="5" name="文本框 4"/>
          <p:cNvSpPr txBox="1"/>
          <p:nvPr/>
        </p:nvSpPr>
        <p:spPr>
          <a:xfrm>
            <a:off x="6673215" y="6165215"/>
            <a:ext cx="4199255" cy="368300"/>
          </a:xfrm>
          <a:prstGeom prst="rect">
            <a:avLst/>
          </a:prstGeom>
          <a:noFill/>
        </p:spPr>
        <p:txBody>
          <a:bodyPr wrap="square" rtlCol="0">
            <a:spAutoFit/>
          </a:bodyPr>
          <a:p>
            <a:r>
              <a:rPr lang="zh-CN" altLang="en-US"/>
              <a:t>图5-64 电位器距离大于20时的仿真结果</a:t>
            </a:r>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步进电机</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5.4</a:t>
            </a:r>
            <a:endParaRPr lang="en-US" altLang="zh-CN" sz="4000" dirty="0"/>
          </a:p>
        </p:txBody>
      </p:sp>
      <p:sp>
        <p:nvSpPr>
          <p:cNvPr id="23" name="矩形 22"/>
          <p:cNvSpPr/>
          <p:nvPr/>
        </p:nvSpPr>
        <p:spPr>
          <a:xfrm>
            <a:off x="-9525" y="956945"/>
            <a:ext cx="5010785" cy="11988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电位器距离小于20时的仿真结果如图5-65 所示</a:t>
            </a:r>
            <a:r>
              <a:rPr lang="zh-CN" sz="2400">
                <a:latin typeface="+mj-ea"/>
                <a:ea typeface="+mj-ea"/>
                <a:cs typeface="+mj-ea"/>
                <a:sym typeface="+mn-ea"/>
              </a:rPr>
              <a:t>。</a:t>
            </a:r>
            <a:endParaRPr lang="zh-CN" sz="2400">
              <a:latin typeface="+mj-ea"/>
              <a:ea typeface="+mj-ea"/>
              <a:cs typeface="+mj-ea"/>
              <a:sym typeface="+mn-ea"/>
            </a:endParaRPr>
          </a:p>
        </p:txBody>
      </p:sp>
      <p:sp>
        <p:nvSpPr>
          <p:cNvPr id="7" name="文本框 6"/>
          <p:cNvSpPr txBox="1"/>
          <p:nvPr/>
        </p:nvSpPr>
        <p:spPr>
          <a:xfrm>
            <a:off x="6671945" y="6308725"/>
            <a:ext cx="4199255" cy="368300"/>
          </a:xfrm>
          <a:prstGeom prst="rect">
            <a:avLst/>
          </a:prstGeom>
          <a:noFill/>
        </p:spPr>
        <p:txBody>
          <a:bodyPr wrap="square" rtlCol="0">
            <a:spAutoFit/>
          </a:bodyPr>
          <a:p>
            <a:r>
              <a:rPr lang="zh-CN" altLang="en-US"/>
              <a:t>图5-6</a:t>
            </a:r>
            <a:r>
              <a:rPr lang="en-US" altLang="zh-CN"/>
              <a:t>5</a:t>
            </a:r>
            <a:r>
              <a:rPr lang="zh-CN" altLang="en-US"/>
              <a:t> 电位器距离小于20时的仿真结果</a:t>
            </a:r>
            <a:endParaRPr lang="zh-CN" altLang="en-US"/>
          </a:p>
        </p:txBody>
      </p:sp>
      <p:pic>
        <p:nvPicPr>
          <p:cNvPr id="31" name="图片 20"/>
          <p:cNvPicPr>
            <a:picLocks noChangeAspect="1"/>
          </p:cNvPicPr>
          <p:nvPr/>
        </p:nvPicPr>
        <p:blipFill>
          <a:blip r:embed="rId1">
            <a:clrChange>
              <a:clrFrom>
                <a:srgbClr val="E0E0D0">
                  <a:alpha val="100000"/>
                </a:srgbClr>
              </a:clrFrom>
              <a:clrTo>
                <a:srgbClr val="E0E0D0">
                  <a:alpha val="100000"/>
                  <a:alpha val="0"/>
                </a:srgbClr>
              </a:clrTo>
            </a:clrChange>
            <a:lum bright="12000" contrast="12000"/>
          </a:blip>
          <a:srcRect l="1470" t="758" r="4705" b="3171"/>
          <a:stretch>
            <a:fillRect/>
          </a:stretch>
        </p:blipFill>
        <p:spPr>
          <a:xfrm>
            <a:off x="4799965" y="980440"/>
            <a:ext cx="7392035" cy="5292090"/>
          </a:xfrm>
          <a:prstGeom prst="rect">
            <a:avLst/>
          </a:prstGeom>
          <a:noFill/>
          <a:ln w="9525">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步进电机</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5.4</a:t>
            </a:r>
            <a:endParaRPr lang="en-US" altLang="zh-CN" sz="4000" dirty="0"/>
          </a:p>
        </p:txBody>
      </p:sp>
      <p:sp>
        <p:nvSpPr>
          <p:cNvPr id="23" name="矩形 22"/>
          <p:cNvSpPr/>
          <p:nvPr/>
        </p:nvSpPr>
        <p:spPr>
          <a:xfrm>
            <a:off x="-24765" y="980440"/>
            <a:ext cx="12211685" cy="230695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总结：</a:t>
            </a:r>
            <a:r>
              <a:rPr sz="2400">
                <a:latin typeface="+mj-ea"/>
                <a:ea typeface="+mj-ea"/>
                <a:cs typeface="+mj-ea"/>
                <a:sym typeface="+mn-ea"/>
              </a:rPr>
              <a:t>目前，步进电机的应用越来越广泛，尤其是在机械、电子、纺织</a:t>
            </a:r>
            <a:r>
              <a:rPr lang="zh-CN" sz="2400">
                <a:latin typeface="+mj-ea"/>
                <a:ea typeface="+mj-ea"/>
                <a:cs typeface="+mj-ea"/>
                <a:sym typeface="+mn-ea"/>
              </a:rPr>
              <a:t>等</a:t>
            </a:r>
            <a:r>
              <a:rPr sz="2400">
                <a:latin typeface="+mj-ea"/>
                <a:ea typeface="+mj-ea"/>
                <a:cs typeface="+mj-ea"/>
                <a:sym typeface="+mn-ea"/>
              </a:rPr>
              <a:t>行业。步进电机和其他约束条件结合，可以使步进电机发挥更大的作用</a:t>
            </a:r>
            <a:r>
              <a:rPr lang="zh-CN" sz="2400">
                <a:latin typeface="+mj-ea"/>
                <a:ea typeface="+mj-ea"/>
                <a:cs typeface="+mj-ea"/>
                <a:sym typeface="+mn-ea"/>
              </a:rPr>
              <a:t>，并使</a:t>
            </a:r>
            <a:r>
              <a:rPr sz="2400">
                <a:latin typeface="+mj-ea"/>
                <a:ea typeface="+mj-ea"/>
                <a:cs typeface="+mj-ea"/>
                <a:sym typeface="+mn-ea"/>
              </a:rPr>
              <a:t>其应用</a:t>
            </a:r>
            <a:r>
              <a:rPr lang="zh-CN" sz="2400">
                <a:latin typeface="+mj-ea"/>
                <a:ea typeface="+mj-ea"/>
                <a:cs typeface="+mj-ea"/>
                <a:sym typeface="+mn-ea"/>
              </a:rPr>
              <a:t>范围进一步</a:t>
            </a:r>
            <a:r>
              <a:rPr sz="2400">
                <a:latin typeface="+mj-ea"/>
                <a:ea typeface="+mj-ea"/>
                <a:cs typeface="+mj-ea"/>
                <a:sym typeface="+mn-ea"/>
              </a:rPr>
              <a:t>扩大。步进电机和一些传感器结合</a:t>
            </a:r>
            <a:r>
              <a:rPr lang="zh-CN" sz="2400">
                <a:latin typeface="+mj-ea"/>
                <a:ea typeface="+mj-ea"/>
                <a:cs typeface="+mj-ea"/>
                <a:sym typeface="+mn-ea"/>
              </a:rPr>
              <a:t>，</a:t>
            </a:r>
            <a:r>
              <a:rPr sz="2400">
                <a:latin typeface="+mj-ea"/>
                <a:ea typeface="+mj-ea"/>
                <a:cs typeface="+mj-ea"/>
                <a:sym typeface="+mn-ea"/>
              </a:rPr>
              <a:t>可以使以步进电机为核心</a:t>
            </a:r>
            <a:r>
              <a:rPr lang="zh-CN" sz="2400">
                <a:latin typeface="+mj-ea"/>
                <a:ea typeface="+mj-ea"/>
                <a:cs typeface="+mj-ea"/>
                <a:sym typeface="+mn-ea"/>
              </a:rPr>
              <a:t>的</a:t>
            </a:r>
            <a:r>
              <a:rPr sz="2400">
                <a:latin typeface="+mj-ea"/>
                <a:ea typeface="+mj-ea"/>
                <a:cs typeface="+mj-ea"/>
                <a:sym typeface="+mn-ea"/>
              </a:rPr>
              <a:t>系统更加智能</a:t>
            </a:r>
            <a:r>
              <a:rPr lang="zh-CN" sz="2400">
                <a:latin typeface="+mj-ea"/>
                <a:ea typeface="+mj-ea"/>
                <a:cs typeface="+mj-ea"/>
                <a:sym typeface="+mn-ea"/>
              </a:rPr>
              <a:t>，</a:t>
            </a:r>
            <a:r>
              <a:rPr sz="2400">
                <a:latin typeface="+mj-ea"/>
                <a:ea typeface="+mj-ea"/>
                <a:cs typeface="+mj-ea"/>
                <a:sym typeface="+mn-ea"/>
              </a:rPr>
              <a:t>与此同时，系统更加</a:t>
            </a:r>
            <a:r>
              <a:rPr lang="zh-CN" sz="2400">
                <a:latin typeface="+mj-ea"/>
                <a:ea typeface="+mj-ea"/>
                <a:cs typeface="+mj-ea"/>
                <a:sym typeface="+mn-ea"/>
              </a:rPr>
              <a:t>符合</a:t>
            </a:r>
            <a:r>
              <a:rPr sz="2400">
                <a:latin typeface="+mj-ea"/>
                <a:ea typeface="+mj-ea"/>
                <a:cs typeface="+mj-ea"/>
                <a:sym typeface="+mn-ea"/>
              </a:rPr>
              <a:t>实际应用</a:t>
            </a:r>
            <a:r>
              <a:rPr lang="zh-CN" sz="2400">
                <a:latin typeface="+mj-ea"/>
                <a:ea typeface="+mj-ea"/>
                <a:cs typeface="+mj-ea"/>
                <a:sym typeface="+mn-ea"/>
              </a:rPr>
              <a:t>要求</a:t>
            </a:r>
            <a:r>
              <a:rPr sz="2400">
                <a:latin typeface="+mj-ea"/>
                <a:ea typeface="+mj-ea"/>
                <a:cs typeface="+mj-ea"/>
                <a:sym typeface="+mn-ea"/>
              </a:rPr>
              <a:t>。</a:t>
            </a:r>
            <a:endParaRPr sz="2400">
              <a:latin typeface="+mj-ea"/>
              <a:ea typeface="+mj-ea"/>
              <a:cs typeface="+mj-ea"/>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sp>
        <p:nvSpPr>
          <p:cNvPr id="23" name="矩形 22"/>
          <p:cNvSpPr/>
          <p:nvPr/>
        </p:nvSpPr>
        <p:spPr>
          <a:xfrm>
            <a:off x="-24130" y="1226820"/>
            <a:ext cx="12211685" cy="452310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a:t>
            </a:r>
            <a:r>
              <a:rPr lang="zh-CN" sz="2400">
                <a:latin typeface="+mj-ea"/>
                <a:ea typeface="+mj-ea"/>
                <a:cs typeface="+mj-ea"/>
                <a:sym typeface="+mn-ea"/>
              </a:rPr>
              <a:t>原理图</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1.单片机控制电路</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    A</a:t>
            </a:r>
            <a:r>
              <a:rPr lang="en-US" sz="2400">
                <a:latin typeface="+mj-ea"/>
                <a:ea typeface="+mj-ea"/>
                <a:cs typeface="+mj-ea"/>
                <a:sym typeface="+mn-ea"/>
              </a:rPr>
              <a:t>rduino</a:t>
            </a:r>
            <a:r>
              <a:rPr sz="2400">
                <a:latin typeface="+mj-ea"/>
                <a:ea typeface="+mj-ea"/>
                <a:cs typeface="+mj-ea"/>
                <a:sym typeface="+mn-ea"/>
              </a:rPr>
              <a:t> U</a:t>
            </a:r>
            <a:r>
              <a:rPr lang="en-US" sz="2400">
                <a:latin typeface="+mj-ea"/>
                <a:ea typeface="+mj-ea"/>
                <a:cs typeface="+mj-ea"/>
                <a:sym typeface="+mn-ea"/>
              </a:rPr>
              <a:t>no</a:t>
            </a:r>
            <a:r>
              <a:rPr sz="2400">
                <a:latin typeface="+mj-ea"/>
                <a:ea typeface="+mj-ea"/>
                <a:cs typeface="+mj-ea"/>
                <a:sym typeface="+mn-ea"/>
              </a:rPr>
              <a:t>单片机最小系统包括复位电路及引脚接口。RST引脚串联一个电阻接VCC，RST引脚同时接一个按钮，按钮另一端接GND用来做手工复位。</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单片机控制电路还包括两个用于控制输出电压增</a:t>
            </a:r>
            <a:r>
              <a:rPr lang="zh-CN" sz="2400">
                <a:latin typeface="+mj-ea"/>
                <a:ea typeface="+mj-ea"/>
                <a:cs typeface="+mj-ea"/>
                <a:sym typeface="+mn-ea"/>
              </a:rPr>
              <a:t>大</a:t>
            </a:r>
            <a:r>
              <a:rPr sz="2400">
                <a:latin typeface="+mj-ea"/>
                <a:ea typeface="+mj-ea"/>
                <a:cs typeface="+mj-ea"/>
                <a:sym typeface="+mn-ea"/>
              </a:rPr>
              <a:t>和减</a:t>
            </a:r>
            <a:r>
              <a:rPr lang="zh-CN" sz="2400">
                <a:latin typeface="+mj-ea"/>
                <a:ea typeface="+mj-ea"/>
                <a:cs typeface="+mj-ea"/>
                <a:sym typeface="+mn-ea"/>
              </a:rPr>
              <a:t>小</a:t>
            </a:r>
            <a:r>
              <a:rPr sz="2400">
                <a:latin typeface="+mj-ea"/>
                <a:ea typeface="+mj-ea"/>
                <a:cs typeface="+mj-ea"/>
                <a:sym typeface="+mn-ea"/>
              </a:rPr>
              <a:t>的按键</a:t>
            </a:r>
            <a:r>
              <a:rPr lang="en-US" sz="2400">
                <a:latin typeface="+mj-ea"/>
                <a:ea typeface="+mj-ea"/>
                <a:cs typeface="+mj-ea"/>
                <a:sym typeface="+mn-ea"/>
              </a:rPr>
              <a:t>—</a:t>
            </a:r>
            <a:r>
              <a:rPr sz="2400">
                <a:latin typeface="+mj-ea"/>
                <a:ea typeface="+mj-ea"/>
                <a:cs typeface="+mj-ea"/>
                <a:sym typeface="+mn-ea"/>
              </a:rPr>
              <a:t>ADD</a:t>
            </a:r>
            <a:r>
              <a:rPr lang="zh-CN" sz="2400">
                <a:latin typeface="+mj-ea"/>
                <a:ea typeface="+mj-ea"/>
                <a:cs typeface="+mj-ea"/>
                <a:sym typeface="+mn-ea"/>
              </a:rPr>
              <a:t>、</a:t>
            </a:r>
            <a:r>
              <a:rPr sz="2400">
                <a:latin typeface="+mj-ea"/>
                <a:ea typeface="+mj-ea"/>
                <a:cs typeface="+mj-ea"/>
                <a:sym typeface="+mn-ea"/>
              </a:rPr>
              <a:t>DEC。单片机控制输出一定的数字量，以便后续的数模转换</a:t>
            </a:r>
            <a:r>
              <a:rPr lang="zh-CN" sz="2400">
                <a:latin typeface="+mj-ea"/>
                <a:ea typeface="+mj-ea"/>
                <a:cs typeface="+mj-ea"/>
                <a:sym typeface="+mn-ea"/>
              </a:rPr>
              <a:t>电路</a:t>
            </a:r>
            <a:r>
              <a:rPr sz="2400">
                <a:latin typeface="+mj-ea"/>
                <a:ea typeface="+mj-ea"/>
                <a:cs typeface="+mj-ea"/>
                <a:sym typeface="+mn-ea"/>
              </a:rPr>
              <a:t>将其转换为模拟量。当按键部分有输入时，片内计算输出增</a:t>
            </a:r>
            <a:r>
              <a:rPr lang="zh-CN" sz="2400">
                <a:latin typeface="+mj-ea"/>
                <a:ea typeface="+mj-ea"/>
                <a:cs typeface="+mj-ea"/>
                <a:sym typeface="+mn-ea"/>
              </a:rPr>
              <a:t>大</a:t>
            </a:r>
            <a:r>
              <a:rPr sz="2400">
                <a:latin typeface="+mj-ea"/>
                <a:ea typeface="+mj-ea"/>
                <a:cs typeface="+mj-ea"/>
                <a:sym typeface="+mn-ea"/>
              </a:rPr>
              <a:t>或减小的数字量，最终使数控恒流源产生电路部分所需的基准电压增大或者减</a:t>
            </a:r>
            <a:r>
              <a:rPr lang="zh-CN" sz="2400">
                <a:latin typeface="+mj-ea"/>
                <a:ea typeface="+mj-ea"/>
                <a:cs typeface="+mj-ea"/>
                <a:sym typeface="+mn-ea"/>
              </a:rPr>
              <a:t>小，如图</a:t>
            </a:r>
            <a:r>
              <a:rPr lang="en-US" altLang="zh-CN" sz="2400">
                <a:latin typeface="+mj-ea"/>
                <a:ea typeface="+mj-ea"/>
                <a:cs typeface="+mj-ea"/>
                <a:sym typeface="+mn-ea"/>
              </a:rPr>
              <a:t>5-2</a:t>
            </a:r>
            <a:r>
              <a:rPr lang="zh-CN" altLang="en-US" sz="2400">
                <a:latin typeface="+mj-ea"/>
                <a:ea typeface="+mj-ea"/>
                <a:cs typeface="+mj-ea"/>
                <a:sym typeface="+mn-ea"/>
              </a:rPr>
              <a:t>所示。</a:t>
            </a:r>
            <a:endParaRPr lang="zh-CN" altLang="en-US" sz="2400">
              <a:latin typeface="+mj-ea"/>
              <a:ea typeface="+mj-ea"/>
              <a:cs typeface="+mj-ea"/>
              <a:sym typeface="+mn-ea"/>
            </a:endParaRPr>
          </a:p>
        </p:txBody>
      </p:sp>
      <p:pic>
        <p:nvPicPr>
          <p:cNvPr id="5" name="图片 4" descr="31393935333132383b31393939333838353bb4b4d2e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9380" y="1340485"/>
            <a:ext cx="576000" cy="5760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253355" y="2421255"/>
            <a:ext cx="1660525" cy="1008380"/>
          </a:xfrm>
        </p:spPr>
        <p:txBody>
          <a:bodyPr/>
          <a:p>
            <a:r>
              <a:rPr lang="en-US" altLang="zh-CN"/>
              <a:t>5.5</a:t>
            </a:r>
            <a:endParaRPr lang="en-US" altLang="zh-CN"/>
          </a:p>
        </p:txBody>
      </p:sp>
      <p:sp>
        <p:nvSpPr>
          <p:cNvPr id="4" name="文本占位符 3"/>
          <p:cNvSpPr>
            <a:spLocks noGrp="1"/>
          </p:cNvSpPr>
          <p:nvPr>
            <p:ph type="body" sz="quarter" idx="12"/>
          </p:nvPr>
        </p:nvSpPr>
        <p:spPr>
          <a:xfrm>
            <a:off x="3280410" y="4436745"/>
            <a:ext cx="5606415" cy="706755"/>
          </a:xfrm>
        </p:spPr>
        <p:txBody>
          <a:bodyPr/>
          <a:p>
            <a:r>
              <a:rPr lang="zh-CN" altLang="en-US"/>
              <a:t>信号发生器</a:t>
            </a:r>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信号发生器</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5.5</a:t>
            </a:r>
            <a:endParaRPr lang="en-US" altLang="zh-CN" sz="4000" dirty="0"/>
          </a:p>
        </p:txBody>
      </p:sp>
      <p:sp>
        <p:nvSpPr>
          <p:cNvPr id="23" name="矩形 22"/>
          <p:cNvSpPr/>
          <p:nvPr/>
        </p:nvSpPr>
        <p:spPr>
          <a:xfrm>
            <a:off x="-24765" y="1052195"/>
            <a:ext cx="12211685" cy="56311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设计任务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随着科学技术的发展 , 各种各样的信号发生器</a:t>
            </a:r>
            <a:r>
              <a:rPr lang="zh-CN" sz="2400">
                <a:latin typeface="+mj-ea"/>
                <a:ea typeface="+mj-ea"/>
                <a:cs typeface="+mj-ea"/>
                <a:sym typeface="+mn-ea"/>
              </a:rPr>
              <a:t>陆续</a:t>
            </a:r>
            <a:r>
              <a:rPr sz="2400">
                <a:latin typeface="+mj-ea"/>
                <a:ea typeface="+mj-ea"/>
                <a:cs typeface="+mj-ea"/>
                <a:sym typeface="+mn-ea"/>
              </a:rPr>
              <a:t>出现。从前一些基于模拟电路</a:t>
            </a:r>
            <a:r>
              <a:rPr lang="zh-CN" sz="2400">
                <a:latin typeface="+mj-ea"/>
                <a:ea typeface="+mj-ea"/>
                <a:cs typeface="+mj-ea"/>
                <a:sym typeface="+mn-ea"/>
              </a:rPr>
              <a:t>的</a:t>
            </a:r>
            <a:r>
              <a:rPr sz="2400">
                <a:latin typeface="+mj-ea"/>
                <a:ea typeface="+mj-ea"/>
                <a:cs typeface="+mj-ea"/>
                <a:sym typeface="+mn-ea"/>
              </a:rPr>
              <a:t>信号发生器（如桥式电路），只能通过改变电路电阻或电容来改变发生信号的频率，且仅能提供个别波形。具有较完备功能的高档信号发生器往往伴随较高的价格。    </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设计一个基于 Arduino Uno的信号发生器</a:t>
            </a:r>
            <a:r>
              <a:rPr lang="zh-CN" sz="2400">
                <a:latin typeface="+mj-ea"/>
                <a:ea typeface="+mj-ea"/>
                <a:cs typeface="+mj-ea"/>
                <a:sym typeface="+mn-ea"/>
              </a:rPr>
              <a:t>，</a:t>
            </a:r>
            <a:r>
              <a:rPr sz="2400">
                <a:latin typeface="+mj-ea"/>
                <a:ea typeface="+mj-ea"/>
                <a:cs typeface="+mj-ea"/>
                <a:sym typeface="+mn-ea"/>
              </a:rPr>
              <a:t>其功能为可通过调节开关选择4类波形（方波、锯齿波、三角波、正弦波），并且可以通过调节相关位置开关与电位器实现对信号频率和幅值的调整。波形通过对芯片内部进行编程生成，采用设定延时时间来实现频率调节。具体操作为利用单片机接口接收6位开关状态，并将得到二进制数转化为十进制</a:t>
            </a:r>
            <a:r>
              <a:rPr lang="zh-CN" sz="2400">
                <a:latin typeface="+mj-ea"/>
                <a:ea typeface="+mj-ea"/>
                <a:cs typeface="+mj-ea"/>
                <a:sym typeface="+mn-ea"/>
              </a:rPr>
              <a:t>数，</a:t>
            </a:r>
            <a:r>
              <a:rPr sz="2400">
                <a:latin typeface="+mj-ea"/>
                <a:ea typeface="+mj-ea"/>
                <a:cs typeface="+mj-ea"/>
                <a:sym typeface="+mn-ea"/>
              </a:rPr>
              <a:t>作为当前延时时间。本设计的信号发生器</a:t>
            </a:r>
            <a:r>
              <a:rPr lang="zh-CN" sz="2400">
                <a:latin typeface="+mj-ea"/>
                <a:ea typeface="+mj-ea"/>
                <a:cs typeface="+mj-ea"/>
                <a:sym typeface="+mn-ea"/>
              </a:rPr>
              <a:t>除</a:t>
            </a:r>
            <a:r>
              <a:rPr sz="2400">
                <a:latin typeface="+mj-ea"/>
                <a:ea typeface="+mj-ea"/>
                <a:cs typeface="+mj-ea"/>
                <a:sym typeface="+mn-ea"/>
              </a:rPr>
              <a:t>具有较为完备的功能外，便携、造价低廉也是其优势之一。</a:t>
            </a:r>
            <a:endParaRPr lang="zh-CN" sz="2400">
              <a:latin typeface="+mj-ea"/>
              <a:ea typeface="+mj-ea"/>
              <a:cs typeface="+mj-ea"/>
              <a:sym typeface="+mn-ea"/>
            </a:endParaRPr>
          </a:p>
        </p:txBody>
      </p:sp>
      <p:pic>
        <p:nvPicPr>
          <p:cNvPr id="4" name="图片 3" descr="32313534303433353b32313534303433333bd7f7d2b5b1be"/>
          <p:cNvPicPr>
            <a:picLocks noChangeAspect="1"/>
          </p:cNvPicPr>
          <p:nvPr/>
        </p:nvPicPr>
        <p:blipFill>
          <a:blip r:embed="rId1"/>
          <a:stretch>
            <a:fillRect/>
          </a:stretch>
        </p:blipFill>
        <p:spPr>
          <a:xfrm>
            <a:off x="47625" y="1124585"/>
            <a:ext cx="576000" cy="5760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信号发生器</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5.5</a:t>
            </a:r>
            <a:endParaRPr lang="en-US" altLang="zh-CN" sz="4000" dirty="0"/>
          </a:p>
        </p:txBody>
      </p:sp>
      <p:sp>
        <p:nvSpPr>
          <p:cNvPr id="23" name="矩形 22"/>
          <p:cNvSpPr/>
          <p:nvPr/>
        </p:nvSpPr>
        <p:spPr>
          <a:xfrm>
            <a:off x="-24765" y="1052195"/>
            <a:ext cx="12211685" cy="230695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基本要求</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sz="2400">
                <a:latin typeface="+mj-ea"/>
                <a:ea typeface="+mj-ea"/>
                <a:cs typeface="+mj-ea"/>
                <a:sym typeface="+mn-ea"/>
              </a:rPr>
              <a:t>1</a:t>
            </a:r>
            <a:r>
              <a:rPr lang="zh-CN" sz="2400">
                <a:latin typeface="+mj-ea"/>
                <a:ea typeface="+mj-ea"/>
                <a:cs typeface="+mj-ea"/>
                <a:sym typeface="+mn-ea"/>
              </a:rPr>
              <a:t>）</a:t>
            </a:r>
            <a:r>
              <a:rPr sz="2400">
                <a:latin typeface="+mj-ea"/>
                <a:ea typeface="+mj-ea"/>
                <a:cs typeface="+mj-ea"/>
                <a:sym typeface="+mn-ea"/>
              </a:rPr>
              <a:t>编写生成不同波形的程序</a:t>
            </a:r>
            <a:r>
              <a:rPr lang="zh-CN" sz="2400">
                <a:latin typeface="+mj-ea"/>
                <a:ea typeface="+mj-ea"/>
                <a:cs typeface="+mj-ea"/>
                <a:sym typeface="+mn-ea"/>
              </a:rPr>
              <a:t>，</a:t>
            </a:r>
            <a:r>
              <a:rPr sz="2400">
                <a:latin typeface="+mj-ea"/>
                <a:ea typeface="+mj-ea"/>
                <a:cs typeface="+mj-ea"/>
                <a:sym typeface="+mn-ea"/>
              </a:rPr>
              <a:t>输出相应波形及选择输出功能</a:t>
            </a:r>
            <a:r>
              <a:rPr lang="zh-CN" sz="2400">
                <a:latin typeface="+mj-ea"/>
                <a:ea typeface="+mj-ea"/>
                <a:cs typeface="+mj-ea"/>
                <a:sym typeface="+mn-ea"/>
              </a:rPr>
              <a:t>。</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lang="en-US" sz="2400">
                <a:latin typeface="+mj-ea"/>
                <a:ea typeface="+mj-ea"/>
                <a:cs typeface="+mj-ea"/>
                <a:sym typeface="+mn-ea"/>
              </a:rPr>
              <a:t>2</a:t>
            </a:r>
            <a:r>
              <a:rPr lang="zh-CN" sz="2400">
                <a:latin typeface="+mj-ea"/>
                <a:ea typeface="+mj-ea"/>
                <a:cs typeface="+mj-ea"/>
                <a:sym typeface="+mn-ea"/>
              </a:rPr>
              <a:t>）</a:t>
            </a:r>
            <a:r>
              <a:rPr sz="2400">
                <a:latin typeface="+mj-ea"/>
                <a:ea typeface="+mj-ea"/>
                <a:cs typeface="+mj-ea"/>
                <a:sym typeface="+mn-ea"/>
              </a:rPr>
              <a:t>实现对输出信号的频率调节。</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a:t>
            </a:r>
            <a:r>
              <a:rPr lang="en-US" sz="2400">
                <a:latin typeface="+mj-ea"/>
                <a:ea typeface="+mj-ea"/>
                <a:cs typeface="+mj-ea"/>
                <a:sym typeface="+mn-ea"/>
              </a:rPr>
              <a:t>3</a:t>
            </a:r>
            <a:r>
              <a:rPr lang="zh-CN" sz="2400">
                <a:latin typeface="+mj-ea"/>
                <a:ea typeface="+mj-ea"/>
                <a:cs typeface="+mj-ea"/>
                <a:sym typeface="+mn-ea"/>
              </a:rPr>
              <a:t>）</a:t>
            </a:r>
            <a:r>
              <a:rPr sz="2400">
                <a:latin typeface="+mj-ea"/>
                <a:ea typeface="+mj-ea"/>
                <a:cs typeface="+mj-ea"/>
                <a:sym typeface="+mn-ea"/>
              </a:rPr>
              <a:t>实现输出信号的幅值可调。</a:t>
            </a:r>
            <a:endParaRPr sz="2400">
              <a:latin typeface="+mj-ea"/>
              <a:ea typeface="+mj-ea"/>
              <a:cs typeface="+mj-ea"/>
              <a:sym typeface="+mn-ea"/>
            </a:endParaRPr>
          </a:p>
        </p:txBody>
      </p:sp>
      <p:pic>
        <p:nvPicPr>
          <p:cNvPr id="5" name="图片 4" descr="32313534303433353b32313534303431393bc7a6b1ca"/>
          <p:cNvPicPr>
            <a:picLocks noChangeAspect="1"/>
          </p:cNvPicPr>
          <p:nvPr/>
        </p:nvPicPr>
        <p:blipFill>
          <a:blip r:embed="rId1"/>
          <a:stretch>
            <a:fillRect/>
          </a:stretch>
        </p:blipFill>
        <p:spPr>
          <a:xfrm>
            <a:off x="119380" y="1124585"/>
            <a:ext cx="576000" cy="5760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信号发生器</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5.5</a:t>
            </a:r>
            <a:endParaRPr lang="en-US" altLang="zh-CN" sz="4000" dirty="0"/>
          </a:p>
        </p:txBody>
      </p:sp>
      <p:sp>
        <p:nvSpPr>
          <p:cNvPr id="23" name="矩形 22"/>
          <p:cNvSpPr/>
          <p:nvPr/>
        </p:nvSpPr>
        <p:spPr>
          <a:xfrm>
            <a:off x="0" y="980440"/>
            <a:ext cx="12211685" cy="507746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设计方案</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通过启用CPU的接口（IO14</a:t>
            </a:r>
            <a:r>
              <a:rPr lang="en-US" sz="2400">
                <a:latin typeface="+mj-ea"/>
                <a:ea typeface="+mj-ea"/>
                <a:cs typeface="+mj-ea"/>
                <a:sym typeface="+mn-ea"/>
              </a:rPr>
              <a:t>~</a:t>
            </a:r>
            <a:r>
              <a:rPr sz="2400">
                <a:latin typeface="+mj-ea"/>
                <a:ea typeface="+mj-ea"/>
                <a:cs typeface="+mj-ea"/>
                <a:sym typeface="+mn-ea"/>
              </a:rPr>
              <a:t>19），接收其当前状态并保存为</a:t>
            </a:r>
            <a:r>
              <a:rPr lang="en-US" sz="2400">
                <a:latin typeface="+mj-ea"/>
                <a:ea typeface="+mj-ea"/>
                <a:cs typeface="+mj-ea"/>
                <a:sym typeface="+mn-ea"/>
              </a:rPr>
              <a:t>6</a:t>
            </a:r>
            <a:r>
              <a:rPr sz="2400">
                <a:latin typeface="+mj-ea"/>
                <a:ea typeface="+mj-ea"/>
                <a:cs typeface="+mj-ea"/>
                <a:sym typeface="+mn-ea"/>
              </a:rPr>
              <a:t>位二进制数，同时将其转化为十进制数</a:t>
            </a:r>
            <a:r>
              <a:rPr lang="zh-CN" sz="2400">
                <a:latin typeface="+mj-ea"/>
                <a:ea typeface="+mj-ea"/>
                <a:cs typeface="+mj-ea"/>
                <a:sym typeface="+mn-ea"/>
              </a:rPr>
              <a:t>，</a:t>
            </a:r>
            <a:r>
              <a:rPr sz="2400">
                <a:latin typeface="+mj-ea"/>
                <a:ea typeface="+mj-ea"/>
                <a:cs typeface="+mj-ea"/>
                <a:sym typeface="+mn-ea"/>
              </a:rPr>
              <a:t>并作为延时常数保存。通过对单片机内部时钟分频，编写出能够生成设计要求中的4种不同波形的程序（方波、三角波、锯齿波、正弦波），并预先保存在单片机内。在读取接口（IO4</a:t>
            </a:r>
            <a:r>
              <a:rPr lang="en-US" sz="2400">
                <a:latin typeface="+mj-ea"/>
                <a:ea typeface="+mj-ea"/>
                <a:cs typeface="+mj-ea"/>
                <a:sym typeface="+mn-ea"/>
              </a:rPr>
              <a:t>~</a:t>
            </a:r>
            <a:r>
              <a:rPr sz="2400">
                <a:latin typeface="+mj-ea"/>
                <a:ea typeface="+mj-ea"/>
                <a:cs typeface="+mj-ea"/>
                <a:sym typeface="+mn-ea"/>
              </a:rPr>
              <a:t>7）当前状态后，输出对应的波形，实现波形选择输出功能。此外，通过接收接口（pin14</a:t>
            </a:r>
            <a:r>
              <a:rPr lang="en-US" sz="2400">
                <a:latin typeface="+mj-ea"/>
                <a:ea typeface="+mj-ea"/>
                <a:cs typeface="+mj-ea"/>
                <a:sym typeface="+mn-ea"/>
              </a:rPr>
              <a:t>~</a:t>
            </a:r>
            <a:r>
              <a:rPr sz="2400">
                <a:latin typeface="+mj-ea"/>
                <a:ea typeface="+mj-ea"/>
                <a:cs typeface="+mj-ea"/>
                <a:sym typeface="+mn-ea"/>
              </a:rPr>
              <a:t>19）当前状态得到一个</a:t>
            </a:r>
            <a:r>
              <a:rPr lang="en-US" sz="2400">
                <a:latin typeface="+mj-ea"/>
                <a:ea typeface="+mj-ea"/>
                <a:cs typeface="+mj-ea"/>
                <a:sym typeface="+mn-ea"/>
              </a:rPr>
              <a:t>6</a:t>
            </a:r>
            <a:r>
              <a:rPr sz="2400">
                <a:latin typeface="+mj-ea"/>
                <a:ea typeface="+mj-ea"/>
                <a:cs typeface="+mj-ea"/>
                <a:sym typeface="+mn-ea"/>
              </a:rPr>
              <a:t>位二进制数。在将其转化为十进制</a:t>
            </a:r>
            <a:r>
              <a:rPr lang="zh-CN" sz="2400">
                <a:latin typeface="+mj-ea"/>
                <a:ea typeface="+mj-ea"/>
                <a:cs typeface="+mj-ea"/>
                <a:sym typeface="+mn-ea"/>
              </a:rPr>
              <a:t>数</a:t>
            </a:r>
            <a:r>
              <a:rPr sz="2400">
                <a:latin typeface="+mj-ea"/>
                <a:ea typeface="+mj-ea"/>
                <a:cs typeface="+mj-ea"/>
                <a:sym typeface="+mn-ea"/>
              </a:rPr>
              <a:t>后，利用该数作为生成波形程序中的延时常数，即通过调整接口（pin14</a:t>
            </a:r>
            <a:r>
              <a:rPr lang="en-US" sz="2400">
                <a:latin typeface="+mj-ea"/>
                <a:ea typeface="+mj-ea"/>
                <a:cs typeface="+mj-ea"/>
                <a:sym typeface="+mn-ea"/>
              </a:rPr>
              <a:t>~</a:t>
            </a:r>
            <a:r>
              <a:rPr sz="2400">
                <a:latin typeface="+mj-ea"/>
                <a:ea typeface="+mj-ea"/>
                <a:cs typeface="+mj-ea"/>
                <a:sym typeface="+mn-ea"/>
              </a:rPr>
              <a:t>19）状态实现对输出信号的频率调节</a:t>
            </a:r>
            <a:r>
              <a:rPr lang="zh-CN" sz="2400">
                <a:latin typeface="+mj-ea"/>
                <a:ea typeface="+mj-ea"/>
                <a:cs typeface="+mj-ea"/>
                <a:sym typeface="+mn-ea"/>
              </a:rPr>
              <a:t>；</a:t>
            </a:r>
            <a:r>
              <a:rPr sz="2400">
                <a:latin typeface="+mj-ea"/>
                <a:ea typeface="+mj-ea"/>
                <a:cs typeface="+mj-ea"/>
                <a:sym typeface="+mn-ea"/>
              </a:rPr>
              <a:t>利用一可调电位器改变D/A转换的参考电压，实现输出信号的幅值可调。注意，经D/A转换后</a:t>
            </a:r>
            <a:r>
              <a:rPr lang="zh-CN" sz="2400">
                <a:latin typeface="+mj-ea"/>
                <a:ea typeface="+mj-ea"/>
                <a:cs typeface="+mj-ea"/>
                <a:sym typeface="+mn-ea"/>
              </a:rPr>
              <a:t>，</a:t>
            </a:r>
            <a:r>
              <a:rPr sz="2400">
                <a:latin typeface="+mj-ea"/>
                <a:ea typeface="+mj-ea"/>
                <a:cs typeface="+mj-ea"/>
                <a:sym typeface="+mn-ea"/>
              </a:rPr>
              <a:t>输出的模拟量利用同相放大器放大两倍。</a:t>
            </a:r>
            <a:endParaRPr sz="2400">
              <a:latin typeface="+mj-ea"/>
              <a:ea typeface="+mj-ea"/>
              <a:cs typeface="+mj-ea"/>
              <a:sym typeface="+mn-ea"/>
            </a:endParaRPr>
          </a:p>
        </p:txBody>
      </p:sp>
      <p:pic>
        <p:nvPicPr>
          <p:cNvPr id="4" name="图片 3" descr="32313534353037363b32313534353037323bb2dfbbaeb7bdb0b8"/>
          <p:cNvPicPr>
            <a:picLocks noChangeAspect="1"/>
          </p:cNvPicPr>
          <p:nvPr/>
        </p:nvPicPr>
        <p:blipFill>
          <a:blip r:embed="rId1"/>
          <a:stretch>
            <a:fillRect/>
          </a:stretch>
        </p:blipFill>
        <p:spPr>
          <a:xfrm>
            <a:off x="119380" y="980440"/>
            <a:ext cx="576000" cy="5760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信号发生器</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5.5</a:t>
            </a:r>
            <a:endParaRPr lang="en-US" altLang="zh-CN" sz="4000" dirty="0"/>
          </a:p>
        </p:txBody>
      </p:sp>
      <p:sp>
        <p:nvSpPr>
          <p:cNvPr id="23" name="矩形 22"/>
          <p:cNvSpPr/>
          <p:nvPr/>
        </p:nvSpPr>
        <p:spPr>
          <a:xfrm>
            <a:off x="-24765" y="980440"/>
            <a:ext cx="12211685" cy="396938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系统组成</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系统采用 Arduino Uno作为核心，采用成熟的信号发生技术对单片机进行编程，从而实现对生成波形的控制。提前将生成波形程序存入CPU中，通过读取对应开关状态选择当前输出波形。此外，可以利用调频模块中6位开关</a:t>
            </a:r>
            <a:r>
              <a:rPr lang="zh-CN" sz="2400">
                <a:latin typeface="+mj-ea"/>
                <a:ea typeface="+mj-ea"/>
                <a:cs typeface="+mj-ea"/>
                <a:sym typeface="+mn-ea"/>
              </a:rPr>
              <a:t>状态</a:t>
            </a:r>
            <a:r>
              <a:rPr sz="2400">
                <a:latin typeface="+mj-ea"/>
                <a:ea typeface="+mj-ea"/>
                <a:cs typeface="+mj-ea"/>
                <a:sym typeface="+mn-ea"/>
              </a:rPr>
              <a:t>对信号频率进行调节，实现输出信号的频率可调</a:t>
            </a:r>
            <a:r>
              <a:rPr lang="zh-CN" sz="2400">
                <a:latin typeface="+mj-ea"/>
                <a:ea typeface="+mj-ea"/>
                <a:cs typeface="+mj-ea"/>
                <a:sym typeface="+mn-ea"/>
              </a:rPr>
              <a:t>；</a:t>
            </a:r>
            <a:r>
              <a:rPr sz="2400">
                <a:latin typeface="+mj-ea"/>
                <a:ea typeface="+mj-ea"/>
                <a:cs typeface="+mj-ea"/>
                <a:sym typeface="+mn-ea"/>
              </a:rPr>
              <a:t>通过一可调电位器改变D/A转换的参考电压，实现输出信号的幅值可调。经D/A转换后输出的模拟量利用同相放大器使其放大两倍。</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a:t>
            </a:r>
            <a:r>
              <a:rPr lang="zh-CN" sz="2400">
                <a:latin typeface="+mj-ea"/>
                <a:ea typeface="+mj-ea"/>
                <a:cs typeface="+mj-ea"/>
                <a:sym typeface="+mn-ea"/>
              </a:rPr>
              <a:t>组成</a:t>
            </a:r>
            <a:r>
              <a:rPr sz="2400">
                <a:latin typeface="+mj-ea"/>
                <a:ea typeface="+mj-ea"/>
                <a:cs typeface="+mj-ea"/>
                <a:sym typeface="+mn-ea"/>
              </a:rPr>
              <a:t>框图如图5-66 所示</a:t>
            </a:r>
            <a:r>
              <a:rPr lang="zh-CN" sz="2400">
                <a:latin typeface="+mj-ea"/>
                <a:ea typeface="+mj-ea"/>
                <a:cs typeface="+mj-ea"/>
                <a:sym typeface="+mn-ea"/>
              </a:rPr>
              <a:t>。</a:t>
            </a:r>
            <a:endParaRPr lang="zh-CN" sz="2400">
              <a:latin typeface="+mj-ea"/>
              <a:ea typeface="+mj-ea"/>
              <a:cs typeface="+mj-ea"/>
              <a:sym typeface="+mn-ea"/>
            </a:endParaRPr>
          </a:p>
        </p:txBody>
      </p:sp>
      <p:pic>
        <p:nvPicPr>
          <p:cNvPr id="7" name="图片 6" descr="31393938393834333b31393939333437383bd7e9d6afbcdcb9b9"/>
          <p:cNvPicPr>
            <a:picLocks noChangeAspect="1"/>
          </p:cNvPicPr>
          <p:nvPr/>
        </p:nvPicPr>
        <p:blipFill>
          <a:blip r:embed="rId1"/>
          <a:stretch>
            <a:fillRect/>
          </a:stretch>
        </p:blipFill>
        <p:spPr>
          <a:xfrm>
            <a:off x="119380" y="1052195"/>
            <a:ext cx="576000" cy="5760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信号发生器</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5.5</a:t>
            </a:r>
            <a:endParaRPr lang="en-US" altLang="zh-CN" sz="4000" dirty="0"/>
          </a:p>
        </p:txBody>
      </p:sp>
      <p:graphicFrame>
        <p:nvGraphicFramePr>
          <p:cNvPr id="4" name="对象 -2147482605"/>
          <p:cNvGraphicFramePr>
            <a:graphicFrameLocks noChangeAspect="1"/>
          </p:cNvGraphicFramePr>
          <p:nvPr/>
        </p:nvGraphicFramePr>
        <p:xfrm>
          <a:off x="2212340" y="1196340"/>
          <a:ext cx="7766685" cy="3404235"/>
        </p:xfrm>
        <a:graphic>
          <a:graphicData uri="http://schemas.openxmlformats.org/presentationml/2006/ole">
            <mc:AlternateContent xmlns:mc="http://schemas.openxmlformats.org/markup-compatibility/2006">
              <mc:Choice xmlns:v="urn:schemas-microsoft-com:vml" Requires="v">
                <p:oleObj spid="_x0000_s3076" name="" r:id="rId1" imgW="5194300" imgH="2095500" progId="Visio.Drawing.11">
                  <p:embed/>
                </p:oleObj>
              </mc:Choice>
              <mc:Fallback>
                <p:oleObj name="" r:id="rId1" imgW="5194300" imgH="2095500" progId="Visio.Drawing.11">
                  <p:embed/>
                  <p:pic>
                    <p:nvPicPr>
                      <p:cNvPr id="0" name="图片 3075"/>
                      <p:cNvPicPr/>
                      <p:nvPr/>
                    </p:nvPicPr>
                    <p:blipFill>
                      <a:blip r:embed="rId2"/>
                      <a:stretch>
                        <a:fillRect/>
                      </a:stretch>
                    </p:blipFill>
                    <p:spPr>
                      <a:xfrm>
                        <a:off x="2212340" y="1196340"/>
                        <a:ext cx="7766685" cy="3404235"/>
                      </a:xfrm>
                      <a:prstGeom prst="rect">
                        <a:avLst/>
                      </a:prstGeom>
                      <a:noFill/>
                      <a:ln w="38100">
                        <a:noFill/>
                        <a:miter/>
                      </a:ln>
                    </p:spPr>
                  </p:pic>
                </p:oleObj>
              </mc:Fallback>
            </mc:AlternateContent>
          </a:graphicData>
        </a:graphic>
      </p:graphicFrame>
      <p:sp>
        <p:nvSpPr>
          <p:cNvPr id="5" name="文本框 4"/>
          <p:cNvSpPr txBox="1"/>
          <p:nvPr/>
        </p:nvSpPr>
        <p:spPr>
          <a:xfrm>
            <a:off x="4932680" y="4652645"/>
            <a:ext cx="2326005" cy="368300"/>
          </a:xfrm>
          <a:prstGeom prst="rect">
            <a:avLst/>
          </a:prstGeom>
          <a:noFill/>
        </p:spPr>
        <p:txBody>
          <a:bodyPr wrap="square" rtlCol="0">
            <a:spAutoFit/>
          </a:bodyPr>
          <a:p>
            <a:r>
              <a:rPr lang="zh-CN" altLang="en-US"/>
              <a:t>图5-66 系统组成框图</a:t>
            </a:r>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信号发生器</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5.5</a:t>
            </a:r>
            <a:endParaRPr lang="en-US" altLang="zh-CN" sz="4000" dirty="0"/>
          </a:p>
        </p:txBody>
      </p:sp>
      <p:sp>
        <p:nvSpPr>
          <p:cNvPr id="23" name="矩形 22"/>
          <p:cNvSpPr/>
          <p:nvPr/>
        </p:nvSpPr>
        <p:spPr>
          <a:xfrm>
            <a:off x="-9525" y="980440"/>
            <a:ext cx="12211685" cy="341503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系统</a:t>
            </a:r>
            <a:r>
              <a:rPr lang="zh-CN" sz="2400">
                <a:latin typeface="+mj-ea"/>
                <a:ea typeface="+mj-ea"/>
                <a:cs typeface="+mj-ea"/>
                <a:sym typeface="+mn-ea"/>
              </a:rPr>
              <a:t>原理图</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该系统由 Arduino Uno 控制电路、输出波形选择模块、信号频率调节模块、D/A转换模块、输出幅值调节模块、同相放大模块和显示模块组成。</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Arduino Uno 控制电路如图5-67 所示</a:t>
            </a:r>
            <a:r>
              <a:rPr lang="zh-CN" sz="2400">
                <a:latin typeface="+mj-ea"/>
                <a:ea typeface="+mj-ea"/>
                <a:cs typeface="+mj-ea"/>
                <a:sym typeface="+mn-ea"/>
              </a:rPr>
              <a:t>。输出波形选择模块如图5-68 所示。信号频率调节模块如图5-69 所示。D/A转换模块如图5-70 所示。输出幅值调节模块如图5-71 所示。同相放大模块如图5-72 所示。显示模块如所图5-73 示。</a:t>
            </a:r>
            <a:endParaRPr lang="zh-CN" sz="2400">
              <a:latin typeface="+mj-ea"/>
              <a:ea typeface="+mj-ea"/>
              <a:cs typeface="+mj-ea"/>
              <a:sym typeface="+mn-ea"/>
            </a:endParaRPr>
          </a:p>
        </p:txBody>
      </p:sp>
      <p:pic>
        <p:nvPicPr>
          <p:cNvPr id="5" name="图片 4" descr="31393935333132383b31393939333838353bb4b4d2e2"/>
          <p:cNvPicPr>
            <a:picLocks noChangeAspect="1"/>
          </p:cNvPicPr>
          <p:nvPr/>
        </p:nvPicPr>
        <p:blipFill>
          <a:blip r:embed="rId1"/>
          <a:stretch>
            <a:fillRect/>
          </a:stretch>
        </p:blipFill>
        <p:spPr>
          <a:xfrm>
            <a:off x="119380" y="1052195"/>
            <a:ext cx="576000" cy="57600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信号发生器</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5.5</a:t>
            </a:r>
            <a:endParaRPr lang="en-US" altLang="zh-CN" sz="4000" dirty="0"/>
          </a:p>
        </p:txBody>
      </p:sp>
      <p:pic>
        <p:nvPicPr>
          <p:cNvPr id="37" name="图片 1"/>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551180" y="980440"/>
            <a:ext cx="5384165" cy="5010150"/>
          </a:xfrm>
          <a:prstGeom prst="rect">
            <a:avLst/>
          </a:prstGeom>
          <a:noFill/>
          <a:ln w="9525">
            <a:noFill/>
            <a:miter/>
          </a:ln>
        </p:spPr>
      </p:pic>
      <p:sp>
        <p:nvSpPr>
          <p:cNvPr id="4" name="文本框 3"/>
          <p:cNvSpPr txBox="1"/>
          <p:nvPr/>
        </p:nvSpPr>
        <p:spPr>
          <a:xfrm>
            <a:off x="1271270" y="6117590"/>
            <a:ext cx="3363595" cy="368300"/>
          </a:xfrm>
          <a:prstGeom prst="rect">
            <a:avLst/>
          </a:prstGeom>
          <a:noFill/>
        </p:spPr>
        <p:txBody>
          <a:bodyPr wrap="square" rtlCol="0">
            <a:spAutoFit/>
          </a:bodyPr>
          <a:p>
            <a:r>
              <a:rPr lang="zh-CN" altLang="en-US"/>
              <a:t>图5-67  Arduino Uno 控制电路</a:t>
            </a:r>
            <a:endParaRPr lang="zh-CN" altLang="en-US"/>
          </a:p>
        </p:txBody>
      </p:sp>
      <p:pic>
        <p:nvPicPr>
          <p:cNvPr id="38" name="图片 2"/>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311900" y="1038225"/>
            <a:ext cx="5473700" cy="4895215"/>
          </a:xfrm>
          <a:prstGeom prst="rect">
            <a:avLst/>
          </a:prstGeom>
          <a:noFill/>
          <a:ln w="9525">
            <a:noFill/>
            <a:miter/>
          </a:ln>
        </p:spPr>
      </p:pic>
      <p:sp>
        <p:nvSpPr>
          <p:cNvPr id="7" name="文本框 6"/>
          <p:cNvSpPr txBox="1"/>
          <p:nvPr/>
        </p:nvSpPr>
        <p:spPr>
          <a:xfrm>
            <a:off x="7625080" y="6117590"/>
            <a:ext cx="2847340" cy="368300"/>
          </a:xfrm>
          <a:prstGeom prst="rect">
            <a:avLst/>
          </a:prstGeom>
          <a:noFill/>
        </p:spPr>
        <p:txBody>
          <a:bodyPr wrap="square" rtlCol="0">
            <a:spAutoFit/>
          </a:bodyPr>
          <a:p>
            <a:r>
              <a:rPr lang="zh-CN" altLang="en-US"/>
              <a:t>图5-68 输出波形选择模块</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信号发生器</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5.5</a:t>
            </a:r>
            <a:endParaRPr lang="en-US" altLang="zh-CN" sz="4000" dirty="0"/>
          </a:p>
        </p:txBody>
      </p:sp>
      <p:sp>
        <p:nvSpPr>
          <p:cNvPr id="4" name="文本框 3"/>
          <p:cNvSpPr txBox="1"/>
          <p:nvPr/>
        </p:nvSpPr>
        <p:spPr>
          <a:xfrm>
            <a:off x="1415415" y="5876925"/>
            <a:ext cx="2840990" cy="368300"/>
          </a:xfrm>
          <a:prstGeom prst="rect">
            <a:avLst/>
          </a:prstGeom>
          <a:noFill/>
        </p:spPr>
        <p:txBody>
          <a:bodyPr wrap="square" rtlCol="0">
            <a:spAutoFit/>
          </a:bodyPr>
          <a:p>
            <a:r>
              <a:rPr lang="zh-CN" altLang="en-US"/>
              <a:t>图5-69 信号频率调节模块</a:t>
            </a:r>
            <a:endParaRPr lang="zh-CN" altLang="en-US"/>
          </a:p>
        </p:txBody>
      </p:sp>
      <p:sp>
        <p:nvSpPr>
          <p:cNvPr id="7" name="文本框 6"/>
          <p:cNvSpPr txBox="1"/>
          <p:nvPr/>
        </p:nvSpPr>
        <p:spPr>
          <a:xfrm>
            <a:off x="7968615" y="5898515"/>
            <a:ext cx="2327275" cy="368300"/>
          </a:xfrm>
          <a:prstGeom prst="rect">
            <a:avLst/>
          </a:prstGeom>
          <a:noFill/>
        </p:spPr>
        <p:txBody>
          <a:bodyPr wrap="square" rtlCol="0">
            <a:spAutoFit/>
          </a:bodyPr>
          <a:p>
            <a:r>
              <a:rPr lang="zh-CN" altLang="en-US"/>
              <a:t>图5-70 D/A转换模块</a:t>
            </a:r>
            <a:endParaRPr lang="zh-CN" altLang="en-US"/>
          </a:p>
        </p:txBody>
      </p:sp>
      <p:pic>
        <p:nvPicPr>
          <p:cNvPr id="43" name="图片 3"/>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19380" y="980440"/>
            <a:ext cx="6130925" cy="4553585"/>
          </a:xfrm>
          <a:prstGeom prst="rect">
            <a:avLst/>
          </a:prstGeom>
          <a:noFill/>
          <a:ln w="9525">
            <a:noFill/>
            <a:miter/>
          </a:ln>
        </p:spPr>
      </p:pic>
      <p:pic>
        <p:nvPicPr>
          <p:cNvPr id="52" name="图片 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456045" y="2352675"/>
            <a:ext cx="5565140" cy="2152015"/>
          </a:xfrm>
          <a:prstGeom prst="rect">
            <a:avLst/>
          </a:prstGeom>
          <a:noFill/>
          <a:ln w="9525">
            <a:noFill/>
            <a:miter/>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信号发生器</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5.5</a:t>
            </a:r>
            <a:endParaRPr lang="en-US" altLang="zh-CN" sz="4000" dirty="0"/>
          </a:p>
        </p:txBody>
      </p:sp>
      <p:sp>
        <p:nvSpPr>
          <p:cNvPr id="4" name="文本框 3"/>
          <p:cNvSpPr txBox="1"/>
          <p:nvPr/>
        </p:nvSpPr>
        <p:spPr>
          <a:xfrm>
            <a:off x="839470" y="4076700"/>
            <a:ext cx="2840990" cy="368300"/>
          </a:xfrm>
          <a:prstGeom prst="rect">
            <a:avLst/>
          </a:prstGeom>
          <a:noFill/>
        </p:spPr>
        <p:txBody>
          <a:bodyPr wrap="square" rtlCol="0">
            <a:spAutoFit/>
          </a:bodyPr>
          <a:p>
            <a:r>
              <a:rPr lang="zh-CN" altLang="en-US"/>
              <a:t>图5-71 输出幅值调节模块</a:t>
            </a:r>
            <a:endParaRPr lang="zh-CN" altLang="en-US"/>
          </a:p>
        </p:txBody>
      </p:sp>
      <p:sp>
        <p:nvSpPr>
          <p:cNvPr id="7" name="文本框 6"/>
          <p:cNvSpPr txBox="1"/>
          <p:nvPr/>
        </p:nvSpPr>
        <p:spPr>
          <a:xfrm>
            <a:off x="8616315" y="4025900"/>
            <a:ext cx="2327275" cy="368300"/>
          </a:xfrm>
          <a:prstGeom prst="rect">
            <a:avLst/>
          </a:prstGeom>
          <a:noFill/>
        </p:spPr>
        <p:txBody>
          <a:bodyPr wrap="square" rtlCol="0">
            <a:spAutoFit/>
          </a:bodyPr>
          <a:p>
            <a:r>
              <a:rPr lang="zh-CN" altLang="en-US"/>
              <a:t>图5-72 同相放大模块</a:t>
            </a:r>
            <a:endParaRPr lang="zh-CN" altLang="en-US"/>
          </a:p>
        </p:txBody>
      </p:sp>
      <p:pic>
        <p:nvPicPr>
          <p:cNvPr id="58" name="图片 7"/>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24765" y="980440"/>
            <a:ext cx="5018405" cy="3045460"/>
          </a:xfrm>
          <a:prstGeom prst="rect">
            <a:avLst/>
          </a:prstGeom>
          <a:noFill/>
          <a:ln w="9525">
            <a:noFill/>
            <a:miter/>
          </a:ln>
        </p:spPr>
      </p:pic>
      <p:pic>
        <p:nvPicPr>
          <p:cNvPr id="59" name="图片 8"/>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282815" y="971550"/>
            <a:ext cx="4900930" cy="3054985"/>
          </a:xfrm>
          <a:prstGeom prst="rect">
            <a:avLst/>
          </a:prstGeom>
          <a:noFill/>
          <a:ln w="9525">
            <a:noFill/>
            <a:miter/>
          </a:ln>
        </p:spPr>
      </p:pic>
      <p:pic>
        <p:nvPicPr>
          <p:cNvPr id="60" name="图片 9"/>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3359785" y="4149090"/>
            <a:ext cx="4632960" cy="2349500"/>
          </a:xfrm>
          <a:prstGeom prst="rect">
            <a:avLst/>
          </a:prstGeom>
          <a:noFill/>
          <a:ln w="9525">
            <a:noFill/>
            <a:miter/>
          </a:ln>
        </p:spPr>
      </p:pic>
      <p:sp>
        <p:nvSpPr>
          <p:cNvPr id="5" name="文本框 4"/>
          <p:cNvSpPr txBox="1"/>
          <p:nvPr/>
        </p:nvSpPr>
        <p:spPr>
          <a:xfrm>
            <a:off x="4792345" y="6452870"/>
            <a:ext cx="2344420" cy="368300"/>
          </a:xfrm>
          <a:prstGeom prst="rect">
            <a:avLst/>
          </a:prstGeom>
          <a:noFill/>
        </p:spPr>
        <p:txBody>
          <a:bodyPr wrap="square" rtlCol="0">
            <a:spAutoFit/>
          </a:bodyPr>
          <a:p>
            <a:r>
              <a:rPr lang="zh-CN" altLang="en-US"/>
              <a:t>图5-73 同相显示模块</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t>数控直流稳流电源电路</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5.1</a:t>
            </a:r>
            <a:endParaRPr lang="en-US" altLang="zh-CN" sz="4000" dirty="0"/>
          </a:p>
        </p:txBody>
      </p:sp>
      <p:pic>
        <p:nvPicPr>
          <p:cNvPr id="7" name="图片 2"/>
          <p:cNvPicPr>
            <a:picLocks noChangeAspect="1"/>
          </p:cNvPicPr>
          <p:nvPr/>
        </p:nvPicPr>
        <p:blipFill>
          <a:blip r:embed="rId1">
            <a:clrChange>
              <a:clrFrom>
                <a:srgbClr val="E0E0D0">
                  <a:alpha val="100000"/>
                </a:srgbClr>
              </a:clrFrom>
              <a:clrTo>
                <a:srgbClr val="E0E0D0">
                  <a:alpha val="100000"/>
                  <a:alpha val="0"/>
                </a:srgbClr>
              </a:clrTo>
            </a:clrChange>
            <a:lum bright="6000" contrast="17999"/>
          </a:blip>
          <a:stretch>
            <a:fillRect/>
          </a:stretch>
        </p:blipFill>
        <p:spPr>
          <a:xfrm>
            <a:off x="1631315" y="1145540"/>
            <a:ext cx="8190865" cy="4566285"/>
          </a:xfrm>
          <a:prstGeom prst="rect">
            <a:avLst/>
          </a:prstGeom>
          <a:noFill/>
          <a:ln w="9525">
            <a:noFill/>
          </a:ln>
        </p:spPr>
      </p:pic>
      <p:sp>
        <p:nvSpPr>
          <p:cNvPr id="8" name="文本框 7"/>
          <p:cNvSpPr txBox="1"/>
          <p:nvPr/>
        </p:nvSpPr>
        <p:spPr>
          <a:xfrm>
            <a:off x="3719830" y="5805170"/>
            <a:ext cx="2604135" cy="368300"/>
          </a:xfrm>
          <a:prstGeom prst="rect">
            <a:avLst/>
          </a:prstGeom>
          <a:noFill/>
        </p:spPr>
        <p:txBody>
          <a:bodyPr wrap="square" rtlCol="0">
            <a:spAutoFit/>
          </a:bodyPr>
          <a:p>
            <a:r>
              <a:rPr lang="zh-CN" altLang="en-US"/>
              <a:t>图5-</a:t>
            </a:r>
            <a:r>
              <a:rPr lang="en-US" altLang="zh-CN"/>
              <a:t>2</a:t>
            </a:r>
            <a:r>
              <a:rPr lang="zh-CN" altLang="en-US"/>
              <a:t> 单片机控制电路</a:t>
            </a:r>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信号发生器</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5.5</a:t>
            </a:r>
            <a:endParaRPr lang="en-US" altLang="zh-CN" sz="4000" dirty="0"/>
          </a:p>
        </p:txBody>
      </p:sp>
      <p:sp>
        <p:nvSpPr>
          <p:cNvPr id="23" name="矩形 22"/>
          <p:cNvSpPr/>
          <p:nvPr/>
        </p:nvSpPr>
        <p:spPr>
          <a:xfrm>
            <a:off x="-24765" y="980440"/>
            <a:ext cx="12211685" cy="230695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可视化程序设计</a:t>
            </a:r>
            <a:endParaRPr lang="zh-CN"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1.主程序设计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主程序结构框图如图5-74 所示。主程序可视化</a:t>
            </a:r>
            <a:r>
              <a:rPr lang="zh-CN" sz="2400">
                <a:latin typeface="+mj-ea"/>
                <a:ea typeface="+mj-ea"/>
                <a:cs typeface="+mj-ea"/>
                <a:sym typeface="+mn-ea"/>
              </a:rPr>
              <a:t>流程图</a:t>
            </a:r>
            <a:r>
              <a:rPr sz="2400">
                <a:latin typeface="+mj-ea"/>
                <a:ea typeface="+mj-ea"/>
                <a:cs typeface="+mj-ea"/>
                <a:sym typeface="+mn-ea"/>
              </a:rPr>
              <a:t>如图5-75 所示。</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说明</a:t>
            </a:r>
            <a:r>
              <a:rPr sz="2400">
                <a:latin typeface="+mj-ea"/>
                <a:ea typeface="+mj-ea"/>
                <a:cs typeface="+mj-ea"/>
                <a:sym typeface="+mn-ea"/>
              </a:rPr>
              <a:t>：除定义初始化外，主程序规定根据接口（pin4</a:t>
            </a:r>
            <a:r>
              <a:rPr lang="en-US" sz="2400">
                <a:latin typeface="+mj-ea"/>
                <a:ea typeface="+mj-ea"/>
                <a:cs typeface="+mj-ea"/>
                <a:sym typeface="+mn-ea"/>
              </a:rPr>
              <a:t>~</a:t>
            </a:r>
            <a:r>
              <a:rPr sz="2400">
                <a:latin typeface="+mj-ea"/>
                <a:ea typeface="+mj-ea"/>
                <a:cs typeface="+mj-ea"/>
                <a:sym typeface="+mn-ea"/>
              </a:rPr>
              <a:t>9）状态选择当前输出波形。</a:t>
            </a:r>
            <a:endParaRPr sz="2400">
              <a:latin typeface="+mj-ea"/>
              <a:ea typeface="+mj-ea"/>
              <a:cs typeface="+mj-ea"/>
              <a:sym typeface="+mn-ea"/>
            </a:endParaRPr>
          </a:p>
        </p:txBody>
      </p:sp>
      <p:pic>
        <p:nvPicPr>
          <p:cNvPr id="4" name="图片 3" descr="343638353633323b343638353930383bb5e7c4d4"/>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9380" y="1052195"/>
            <a:ext cx="576000" cy="57600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信号发生器</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5.5</a:t>
            </a:r>
            <a:endParaRPr lang="en-US" altLang="zh-CN" sz="4000" dirty="0"/>
          </a:p>
        </p:txBody>
      </p:sp>
      <p:sp>
        <p:nvSpPr>
          <p:cNvPr id="4" name="文本框 3"/>
          <p:cNvSpPr txBox="1"/>
          <p:nvPr/>
        </p:nvSpPr>
        <p:spPr>
          <a:xfrm>
            <a:off x="1952625" y="6489700"/>
            <a:ext cx="2770505" cy="368300"/>
          </a:xfrm>
          <a:prstGeom prst="rect">
            <a:avLst/>
          </a:prstGeom>
          <a:noFill/>
        </p:spPr>
        <p:txBody>
          <a:bodyPr wrap="square" rtlCol="0">
            <a:spAutoFit/>
          </a:bodyPr>
          <a:p>
            <a:r>
              <a:rPr lang="zh-CN" altLang="en-US"/>
              <a:t>图5-74 主程序结构框图</a:t>
            </a:r>
            <a:endParaRPr lang="zh-CN" altLang="en-US"/>
          </a:p>
        </p:txBody>
      </p:sp>
      <p:pic>
        <p:nvPicPr>
          <p:cNvPr id="7" name="图片 6"/>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407670" y="1052195"/>
            <a:ext cx="5618480" cy="5502275"/>
          </a:xfrm>
          <a:prstGeom prst="rect">
            <a:avLst/>
          </a:prstGeom>
        </p:spPr>
      </p:pic>
      <p:pic>
        <p:nvPicPr>
          <p:cNvPr id="8" name="图片 29"/>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946265" y="980440"/>
            <a:ext cx="4696460" cy="5517515"/>
          </a:xfrm>
          <a:prstGeom prst="rect">
            <a:avLst/>
          </a:prstGeom>
          <a:noFill/>
          <a:ln w="9525">
            <a:noFill/>
          </a:ln>
        </p:spPr>
      </p:pic>
      <p:sp>
        <p:nvSpPr>
          <p:cNvPr id="9" name="文本框 8"/>
          <p:cNvSpPr txBox="1"/>
          <p:nvPr/>
        </p:nvSpPr>
        <p:spPr>
          <a:xfrm>
            <a:off x="7715250" y="6489700"/>
            <a:ext cx="3184525" cy="368300"/>
          </a:xfrm>
          <a:prstGeom prst="rect">
            <a:avLst/>
          </a:prstGeom>
          <a:noFill/>
        </p:spPr>
        <p:txBody>
          <a:bodyPr wrap="square" rtlCol="0">
            <a:spAutoFit/>
          </a:bodyPr>
          <a:p>
            <a:r>
              <a:rPr lang="zh-CN" altLang="en-US"/>
              <a:t>图5-75 主程序可视化流程图</a:t>
            </a:r>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信号发生器</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5.5</a:t>
            </a:r>
            <a:endParaRPr lang="en-US" altLang="zh-CN" sz="4000" dirty="0"/>
          </a:p>
        </p:txBody>
      </p:sp>
      <p:sp>
        <p:nvSpPr>
          <p:cNvPr id="23" name="矩形 22"/>
          <p:cNvSpPr/>
          <p:nvPr/>
        </p:nvSpPr>
        <p:spPr>
          <a:xfrm>
            <a:off x="-24765" y="980440"/>
            <a:ext cx="12211685" cy="286131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2</a:t>
            </a:r>
            <a:r>
              <a:rPr sz="2400">
                <a:latin typeface="+mj-ea"/>
                <a:ea typeface="+mj-ea"/>
                <a:cs typeface="+mj-ea"/>
                <a:sym typeface="+mn-ea"/>
              </a:rPr>
              <a:t>.</a:t>
            </a:r>
            <a:r>
              <a:rPr sz="2400">
                <a:latin typeface="+mj-ea"/>
                <a:ea typeface="+mj-ea"/>
                <a:cs typeface="+mj-ea"/>
                <a:sym typeface="+mn-ea"/>
              </a:rPr>
              <a:t>调频子程序</a:t>
            </a:r>
            <a:r>
              <a:rPr sz="2400">
                <a:latin typeface="+mj-ea"/>
                <a:ea typeface="+mj-ea"/>
                <a:cs typeface="+mj-ea"/>
                <a:sym typeface="+mn-ea"/>
              </a:rPr>
              <a:t>设计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调频子程序结构框图如图5-76 所示。调频子程序可视化</a:t>
            </a:r>
            <a:r>
              <a:rPr lang="zh-CN" sz="2400">
                <a:latin typeface="+mj-ea"/>
                <a:ea typeface="+mj-ea"/>
                <a:cs typeface="+mj-ea"/>
                <a:sym typeface="+mn-ea"/>
              </a:rPr>
              <a:t>流程图</a:t>
            </a:r>
            <a:r>
              <a:rPr sz="2400">
                <a:latin typeface="+mj-ea"/>
                <a:ea typeface="+mj-ea"/>
                <a:cs typeface="+mj-ea"/>
                <a:sym typeface="+mn-ea"/>
              </a:rPr>
              <a:t>如图5-77 所示。</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说明</a:t>
            </a:r>
            <a:r>
              <a:rPr sz="2400">
                <a:latin typeface="+mj-ea"/>
                <a:ea typeface="+mj-ea"/>
                <a:cs typeface="+mj-ea"/>
                <a:sym typeface="+mn-ea"/>
              </a:rPr>
              <a:t>：在选择输出波形前，我们通过接收接口（pin14</a:t>
            </a:r>
            <a:r>
              <a:rPr lang="en-US" sz="2400">
                <a:latin typeface="+mj-ea"/>
                <a:ea typeface="+mj-ea"/>
                <a:cs typeface="+mj-ea"/>
                <a:sym typeface="+mn-ea"/>
              </a:rPr>
              <a:t>~</a:t>
            </a:r>
            <a:r>
              <a:rPr sz="2400">
                <a:latin typeface="+mj-ea"/>
                <a:ea typeface="+mj-ea"/>
                <a:cs typeface="+mj-ea"/>
                <a:sym typeface="+mn-ea"/>
              </a:rPr>
              <a:t>19）当前状态得到一个</a:t>
            </a:r>
            <a:r>
              <a:rPr lang="en-US" sz="2400">
                <a:latin typeface="+mj-ea"/>
                <a:ea typeface="+mj-ea"/>
                <a:cs typeface="+mj-ea"/>
                <a:sym typeface="+mn-ea"/>
              </a:rPr>
              <a:t>6</a:t>
            </a:r>
            <a:r>
              <a:rPr sz="2400">
                <a:latin typeface="+mj-ea"/>
                <a:ea typeface="+mj-ea"/>
                <a:cs typeface="+mj-ea"/>
                <a:sym typeface="+mn-ea"/>
              </a:rPr>
              <a:t>位二进制数。在将其转化为十进制</a:t>
            </a:r>
            <a:r>
              <a:rPr lang="zh-CN" sz="2400">
                <a:latin typeface="+mj-ea"/>
                <a:ea typeface="+mj-ea"/>
                <a:cs typeface="+mj-ea"/>
                <a:sym typeface="+mn-ea"/>
              </a:rPr>
              <a:t>数</a:t>
            </a:r>
            <a:r>
              <a:rPr sz="2400">
                <a:latin typeface="+mj-ea"/>
                <a:ea typeface="+mj-ea"/>
                <a:cs typeface="+mj-ea"/>
                <a:sym typeface="+mn-ea"/>
              </a:rPr>
              <a:t>后，利用该数作为生成波形程序中的延时常数，即通过调整接口（pin14</a:t>
            </a:r>
            <a:r>
              <a:rPr lang="en-US" sz="2400">
                <a:latin typeface="+mj-ea"/>
                <a:ea typeface="+mj-ea"/>
                <a:cs typeface="+mj-ea"/>
                <a:sym typeface="+mn-ea"/>
              </a:rPr>
              <a:t>~</a:t>
            </a:r>
            <a:r>
              <a:rPr sz="2400">
                <a:latin typeface="+mj-ea"/>
                <a:ea typeface="+mj-ea"/>
                <a:cs typeface="+mj-ea"/>
                <a:sym typeface="+mn-ea"/>
              </a:rPr>
              <a:t>19）状态实现对输出信号的频率调节。</a:t>
            </a:r>
            <a:endParaRPr sz="2400">
              <a:latin typeface="+mj-ea"/>
              <a:ea typeface="+mj-ea"/>
              <a:cs typeface="+mj-ea"/>
              <a:sym typeface="+mn-e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信号发生器</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5.5</a:t>
            </a:r>
            <a:endParaRPr lang="en-US" altLang="zh-CN" sz="4000" dirty="0"/>
          </a:p>
        </p:txBody>
      </p:sp>
      <p:pic>
        <p:nvPicPr>
          <p:cNvPr id="5" name="图片 4"/>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1127760" y="980440"/>
            <a:ext cx="4027805" cy="5500370"/>
          </a:xfrm>
          <a:prstGeom prst="rect">
            <a:avLst/>
          </a:prstGeom>
        </p:spPr>
      </p:pic>
      <p:sp>
        <p:nvSpPr>
          <p:cNvPr id="7" name="文本框 6"/>
          <p:cNvSpPr txBox="1"/>
          <p:nvPr/>
        </p:nvSpPr>
        <p:spPr>
          <a:xfrm>
            <a:off x="1470660" y="6474460"/>
            <a:ext cx="3185160" cy="368300"/>
          </a:xfrm>
          <a:prstGeom prst="rect">
            <a:avLst/>
          </a:prstGeom>
          <a:noFill/>
        </p:spPr>
        <p:txBody>
          <a:bodyPr wrap="square" rtlCol="0">
            <a:spAutoFit/>
          </a:bodyPr>
          <a:p>
            <a:r>
              <a:rPr lang="zh-CN" altLang="en-US"/>
              <a:t>图5-76 调频子程序结构框图</a:t>
            </a:r>
            <a:endParaRPr lang="zh-CN" altLang="en-US"/>
          </a:p>
        </p:txBody>
      </p:sp>
      <p:pic>
        <p:nvPicPr>
          <p:cNvPr id="10" name="图片 31"/>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7052310" y="980440"/>
            <a:ext cx="3294380" cy="5475605"/>
          </a:xfrm>
          <a:prstGeom prst="rect">
            <a:avLst/>
          </a:prstGeom>
          <a:noFill/>
          <a:ln w="9525">
            <a:noFill/>
          </a:ln>
        </p:spPr>
      </p:pic>
      <p:sp>
        <p:nvSpPr>
          <p:cNvPr id="8" name="文本框 7"/>
          <p:cNvSpPr txBox="1"/>
          <p:nvPr/>
        </p:nvSpPr>
        <p:spPr>
          <a:xfrm>
            <a:off x="7191375" y="6477635"/>
            <a:ext cx="4140200" cy="368300"/>
          </a:xfrm>
          <a:prstGeom prst="rect">
            <a:avLst/>
          </a:prstGeom>
          <a:noFill/>
        </p:spPr>
        <p:txBody>
          <a:bodyPr wrap="square" rtlCol="0">
            <a:spAutoFit/>
          </a:bodyPr>
          <a:p>
            <a:r>
              <a:rPr lang="zh-CN" altLang="en-US"/>
              <a:t>图5-77 频率调节子程序可视化流程图</a:t>
            </a: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信号发生器</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5.5</a:t>
            </a:r>
            <a:endParaRPr lang="en-US" altLang="zh-CN" sz="4000" dirty="0"/>
          </a:p>
        </p:txBody>
      </p:sp>
      <p:sp>
        <p:nvSpPr>
          <p:cNvPr id="23" name="矩形 22"/>
          <p:cNvSpPr/>
          <p:nvPr/>
        </p:nvSpPr>
        <p:spPr>
          <a:xfrm>
            <a:off x="-24765" y="980440"/>
            <a:ext cx="5089525" cy="341503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3</a:t>
            </a:r>
            <a:r>
              <a:rPr sz="2400">
                <a:latin typeface="+mj-ea"/>
                <a:ea typeface="+mj-ea"/>
                <a:cs typeface="+mj-ea"/>
                <a:sym typeface="+mn-ea"/>
              </a:rPr>
              <a:t>.</a:t>
            </a:r>
            <a:r>
              <a:rPr sz="2400">
                <a:latin typeface="+mj-ea"/>
                <a:ea typeface="+mj-ea"/>
                <a:cs typeface="+mj-ea"/>
                <a:sym typeface="+mn-ea"/>
              </a:rPr>
              <a:t>信号生成</a:t>
            </a:r>
            <a:r>
              <a:rPr sz="2400">
                <a:latin typeface="+mj-ea"/>
                <a:ea typeface="+mj-ea"/>
                <a:cs typeface="+mj-ea"/>
                <a:sym typeface="+mn-ea"/>
              </a:rPr>
              <a:t>程序</a:t>
            </a:r>
            <a:r>
              <a:rPr sz="2400">
                <a:latin typeface="+mj-ea"/>
                <a:ea typeface="+mj-ea"/>
                <a:cs typeface="+mj-ea"/>
                <a:sym typeface="+mn-ea"/>
              </a:rPr>
              <a:t>设计</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信号生成程序如图5-78 所示。</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说明</a:t>
            </a:r>
            <a:r>
              <a:rPr sz="2400">
                <a:latin typeface="+mj-ea"/>
                <a:ea typeface="+mj-ea"/>
                <a:cs typeface="+mj-ea"/>
                <a:sym typeface="+mn-ea"/>
              </a:rPr>
              <a:t>：在本设计中，我们通过编程来实现信号的发生，也就是说我们可以通过这种方式来修改输出信号的相关参数。</a:t>
            </a:r>
            <a:endParaRPr sz="2400">
              <a:latin typeface="+mj-ea"/>
              <a:ea typeface="+mj-ea"/>
              <a:cs typeface="+mj-ea"/>
              <a:sym typeface="+mn-ea"/>
            </a:endParaRPr>
          </a:p>
        </p:txBody>
      </p:sp>
      <p:pic>
        <p:nvPicPr>
          <p:cNvPr id="63" name="图片 63"/>
          <p:cNvPicPr>
            <a:picLocks noChangeAspect="1"/>
          </p:cNvPicPr>
          <p:nvPr/>
        </p:nvPicPr>
        <p:blipFill>
          <a:blip r:embed="rId1">
            <a:clrChange>
              <a:clrFrom>
                <a:srgbClr val="E7E7E7">
                  <a:alpha val="100000"/>
                </a:srgbClr>
              </a:clrFrom>
              <a:clrTo>
                <a:srgbClr val="E7E7E7">
                  <a:alpha val="100000"/>
                  <a:alpha val="0"/>
                </a:srgbClr>
              </a:clrTo>
            </a:clrChange>
          </a:blip>
          <a:srcRect l="5216" t="279" r="1058" b="1068"/>
          <a:stretch>
            <a:fillRect/>
          </a:stretch>
        </p:blipFill>
        <p:spPr>
          <a:xfrm>
            <a:off x="5064760" y="981710"/>
            <a:ext cx="6371590" cy="5408295"/>
          </a:xfrm>
          <a:prstGeom prst="rect">
            <a:avLst/>
          </a:prstGeom>
          <a:noFill/>
          <a:ln w="9525">
            <a:noFill/>
            <a:miter/>
          </a:ln>
        </p:spPr>
      </p:pic>
      <p:sp>
        <p:nvSpPr>
          <p:cNvPr id="4" name="文本框 3"/>
          <p:cNvSpPr txBox="1"/>
          <p:nvPr/>
        </p:nvSpPr>
        <p:spPr>
          <a:xfrm>
            <a:off x="6752590" y="6430645"/>
            <a:ext cx="4050665" cy="368300"/>
          </a:xfrm>
          <a:prstGeom prst="rect">
            <a:avLst/>
          </a:prstGeom>
          <a:noFill/>
        </p:spPr>
        <p:txBody>
          <a:bodyPr wrap="square" rtlCol="0">
            <a:spAutoFit/>
          </a:bodyPr>
          <a:p>
            <a:r>
              <a:rPr lang="zh-CN" altLang="en-US"/>
              <a:t>图</a:t>
            </a:r>
            <a:r>
              <a:rPr lang="en-US" altLang="zh-CN"/>
              <a:t>5-78 </a:t>
            </a:r>
            <a:r>
              <a:rPr lang="zh-CN" altLang="en-US"/>
              <a:t>信号生成程序（不包含正弦波）</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信号发生器</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5.5</a:t>
            </a:r>
            <a:endParaRPr lang="en-US" altLang="zh-CN" sz="4000" dirty="0"/>
          </a:p>
        </p:txBody>
      </p:sp>
      <p:sp>
        <p:nvSpPr>
          <p:cNvPr id="23" name="矩形 22"/>
          <p:cNvSpPr/>
          <p:nvPr/>
        </p:nvSpPr>
        <p:spPr>
          <a:xfrm>
            <a:off x="-24765" y="980440"/>
            <a:ext cx="5089525" cy="507746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lang="en-US" sz="2400">
                <a:latin typeface="+mj-ea"/>
                <a:ea typeface="+mj-ea"/>
                <a:cs typeface="+mj-ea"/>
                <a:sym typeface="+mn-ea"/>
              </a:rPr>
              <a:t>4</a:t>
            </a:r>
            <a:r>
              <a:rPr sz="2400">
                <a:latin typeface="+mj-ea"/>
                <a:ea typeface="+mj-ea"/>
                <a:cs typeface="+mj-ea"/>
                <a:sym typeface="+mn-ea"/>
              </a:rPr>
              <a:t>.</a:t>
            </a:r>
            <a:r>
              <a:rPr sz="2400">
                <a:latin typeface="+mj-ea"/>
                <a:ea typeface="+mj-ea"/>
                <a:cs typeface="+mj-ea"/>
                <a:sym typeface="+mn-ea"/>
              </a:rPr>
              <a:t>正弦波的发生程序</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正弦波的发生程序如图5-79 所示。</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注意：</a:t>
            </a:r>
            <a:r>
              <a:rPr lang="zh-CN" sz="2400">
                <a:latin typeface="+mj-ea"/>
                <a:ea typeface="+mj-ea"/>
                <a:cs typeface="+mj-ea"/>
                <a:sym typeface="+mn-ea"/>
              </a:rPr>
              <a:t>在</a:t>
            </a:r>
            <a:r>
              <a:rPr sz="2400">
                <a:latin typeface="+mj-ea"/>
                <a:ea typeface="+mj-ea"/>
                <a:cs typeface="+mj-ea"/>
                <a:sym typeface="+mn-ea"/>
              </a:rPr>
              <a:t>本设计中</a:t>
            </a:r>
            <a:r>
              <a:rPr lang="zh-CN" sz="2400">
                <a:latin typeface="+mj-ea"/>
                <a:ea typeface="+mj-ea"/>
                <a:cs typeface="+mj-ea"/>
                <a:sym typeface="+mn-ea"/>
              </a:rPr>
              <a:t>，</a:t>
            </a:r>
            <a:r>
              <a:rPr sz="2400">
                <a:latin typeface="+mj-ea"/>
                <a:ea typeface="+mj-ea"/>
                <a:cs typeface="+mj-ea"/>
                <a:sym typeface="+mn-ea"/>
              </a:rPr>
              <a:t>正弦波的发生方法为利用代码函数定义，并不在流程图中显示（提交工程文件分为两份，一份为不包括正弦波的信号发生器，另一份为包括正弦波的信号发生器）</a:t>
            </a:r>
            <a:r>
              <a:rPr lang="zh-CN" sz="2400">
                <a:latin typeface="+mj-ea"/>
                <a:ea typeface="+mj-ea"/>
                <a:cs typeface="+mj-ea"/>
                <a:sym typeface="+mn-ea"/>
              </a:rPr>
              <a:t>。</a:t>
            </a:r>
            <a:endParaRPr lang="zh-CN" sz="2400">
              <a:latin typeface="+mj-ea"/>
              <a:ea typeface="+mj-ea"/>
              <a:cs typeface="+mj-ea"/>
              <a:sym typeface="+mn-ea"/>
            </a:endParaRPr>
          </a:p>
        </p:txBody>
      </p:sp>
      <p:sp>
        <p:nvSpPr>
          <p:cNvPr id="4" name="文本框 3"/>
          <p:cNvSpPr txBox="1"/>
          <p:nvPr/>
        </p:nvSpPr>
        <p:spPr>
          <a:xfrm>
            <a:off x="7248525" y="6021070"/>
            <a:ext cx="2826385" cy="368300"/>
          </a:xfrm>
          <a:prstGeom prst="rect">
            <a:avLst/>
          </a:prstGeom>
          <a:noFill/>
        </p:spPr>
        <p:txBody>
          <a:bodyPr wrap="square" rtlCol="0">
            <a:spAutoFit/>
          </a:bodyPr>
          <a:p>
            <a:r>
              <a:t>图5-79 正弦波发生程序</a:t>
            </a:r>
          </a:p>
        </p:txBody>
      </p:sp>
      <p:pic>
        <p:nvPicPr>
          <p:cNvPr id="64" name="图片 7"/>
          <p:cNvPicPr>
            <a:picLocks noChangeAspect="1"/>
          </p:cNvPicPr>
          <p:nvPr/>
        </p:nvPicPr>
        <p:blipFill>
          <a:blip r:embed="rId1">
            <a:clrChange>
              <a:clrFrom>
                <a:srgbClr val="FFFFFF">
                  <a:alpha val="100000"/>
                </a:srgbClr>
              </a:clrFrom>
              <a:clrTo>
                <a:srgbClr val="FFFFFF">
                  <a:alpha val="100000"/>
                  <a:alpha val="0"/>
                </a:srgbClr>
              </a:clrTo>
            </a:clrChange>
          </a:blip>
          <a:srcRect r="969"/>
          <a:stretch>
            <a:fillRect/>
          </a:stretch>
        </p:blipFill>
        <p:spPr>
          <a:xfrm>
            <a:off x="5015865" y="980440"/>
            <a:ext cx="7186930" cy="4822825"/>
          </a:xfrm>
          <a:prstGeom prst="rect">
            <a:avLst/>
          </a:prstGeom>
          <a:noFill/>
          <a:ln w="9525">
            <a:noFill/>
            <a:miter/>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信号发生器</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5.5</a:t>
            </a:r>
            <a:endParaRPr lang="en-US" altLang="zh-CN" sz="4000" dirty="0"/>
          </a:p>
        </p:txBody>
      </p:sp>
      <p:sp>
        <p:nvSpPr>
          <p:cNvPr id="23" name="矩形 22"/>
          <p:cNvSpPr/>
          <p:nvPr/>
        </p:nvSpPr>
        <p:spPr>
          <a:xfrm>
            <a:off x="-635" y="980440"/>
            <a:ext cx="12187555" cy="2306955"/>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仿真结果</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lang="zh-CN" sz="2400">
                <a:latin typeface="+mj-ea"/>
                <a:ea typeface="+mj-ea"/>
                <a:cs typeface="+mj-ea"/>
                <a:sym typeface="+mn-ea"/>
              </a:rPr>
              <a:t>在</a:t>
            </a:r>
            <a:r>
              <a:rPr sz="2400">
                <a:latin typeface="+mj-ea"/>
                <a:ea typeface="+mj-ea"/>
                <a:cs typeface="+mj-ea"/>
                <a:sym typeface="+mn-ea"/>
              </a:rPr>
              <a:t>本设计中</a:t>
            </a:r>
            <a:r>
              <a:rPr lang="zh-CN" sz="2400">
                <a:latin typeface="+mj-ea"/>
                <a:ea typeface="+mj-ea"/>
                <a:cs typeface="+mj-ea"/>
                <a:sym typeface="+mn-ea"/>
              </a:rPr>
              <a:t>，</a:t>
            </a:r>
            <a:r>
              <a:rPr sz="2400">
                <a:latin typeface="+mj-ea"/>
                <a:ea typeface="+mj-ea"/>
                <a:cs typeface="+mj-ea"/>
                <a:sym typeface="+mn-ea"/>
              </a:rPr>
              <a:t>信号发生器可生成4种不同波形：方波、三角波、锯齿波、正弦波。</a:t>
            </a:r>
            <a:endParaRPr sz="2400">
              <a:latin typeface="+mj-ea"/>
              <a:ea typeface="+mj-ea"/>
              <a:cs typeface="+mj-ea"/>
              <a:sym typeface="+mn-ea"/>
            </a:endParaRPr>
          </a:p>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方波的仿真结果如图5-80 所示。锯齿波的仿真结果如图5-81 所示。三角波的仿真结果如图5-82 所示。正弦波的仿真结果如图5-83 所示。</a:t>
            </a:r>
            <a:endParaRPr sz="2400">
              <a:latin typeface="+mj-ea"/>
              <a:ea typeface="+mj-ea"/>
              <a:cs typeface="+mj-ea"/>
              <a:sym typeface="+mn-ea"/>
            </a:endParaRPr>
          </a:p>
        </p:txBody>
      </p:sp>
      <p:pic>
        <p:nvPicPr>
          <p:cNvPr id="4" name="图片 3" descr="32313534363138373b32313534363137383bcec4bcfebcd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6990" y="980440"/>
            <a:ext cx="576000" cy="5760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信号发生器</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5.5</a:t>
            </a:r>
            <a:endParaRPr lang="en-US" altLang="zh-CN" sz="4000" dirty="0"/>
          </a:p>
        </p:txBody>
      </p:sp>
      <p:pic>
        <p:nvPicPr>
          <p:cNvPr id="65" name="图片 11"/>
          <p:cNvPicPr>
            <a:picLocks noChangeAspect="1"/>
          </p:cNvPicPr>
          <p:nvPr/>
        </p:nvPicPr>
        <p:blipFill>
          <a:blip r:embed="rId1">
            <a:clrChange>
              <a:clrFrom>
                <a:srgbClr val="E0E0D0">
                  <a:alpha val="100000"/>
                </a:srgbClr>
              </a:clrFrom>
              <a:clrTo>
                <a:srgbClr val="E0E0D0">
                  <a:alpha val="100000"/>
                  <a:alpha val="0"/>
                </a:srgbClr>
              </a:clrTo>
            </a:clrChange>
          </a:blip>
          <a:srcRect l="1845" t="14767" r="49710" b="32261"/>
          <a:stretch>
            <a:fillRect/>
          </a:stretch>
        </p:blipFill>
        <p:spPr>
          <a:xfrm>
            <a:off x="194945" y="997585"/>
            <a:ext cx="5713095" cy="3749675"/>
          </a:xfrm>
          <a:prstGeom prst="rect">
            <a:avLst/>
          </a:prstGeom>
          <a:noFill/>
          <a:ln w="9525">
            <a:noFill/>
            <a:miter/>
          </a:ln>
        </p:spPr>
      </p:pic>
      <p:sp>
        <p:nvSpPr>
          <p:cNvPr id="5" name="文本框 4"/>
          <p:cNvSpPr txBox="1"/>
          <p:nvPr/>
        </p:nvSpPr>
        <p:spPr>
          <a:xfrm>
            <a:off x="1631315" y="4940935"/>
            <a:ext cx="2549525" cy="368300"/>
          </a:xfrm>
          <a:prstGeom prst="rect">
            <a:avLst/>
          </a:prstGeom>
          <a:noFill/>
        </p:spPr>
        <p:txBody>
          <a:bodyPr wrap="square" rtlCol="0">
            <a:spAutoFit/>
          </a:bodyPr>
          <a:p>
            <a:r>
              <a:rPr lang="zh-CN" altLang="en-US"/>
              <a:t>图5-80 方波的仿真结果</a:t>
            </a:r>
            <a:endParaRPr lang="zh-CN" altLang="en-US"/>
          </a:p>
        </p:txBody>
      </p:sp>
      <p:pic>
        <p:nvPicPr>
          <p:cNvPr id="66" name="图片 12"/>
          <p:cNvPicPr>
            <a:picLocks noChangeAspect="1"/>
          </p:cNvPicPr>
          <p:nvPr/>
        </p:nvPicPr>
        <p:blipFill>
          <a:blip r:embed="rId2"/>
          <a:srcRect l="3321" t="13951" r="49817" b="32554"/>
          <a:stretch>
            <a:fillRect/>
          </a:stretch>
        </p:blipFill>
        <p:spPr>
          <a:xfrm>
            <a:off x="6311900" y="997585"/>
            <a:ext cx="5640070" cy="3749675"/>
          </a:xfrm>
          <a:prstGeom prst="rect">
            <a:avLst/>
          </a:prstGeom>
          <a:noFill/>
          <a:ln w="9525">
            <a:noFill/>
            <a:miter/>
          </a:ln>
        </p:spPr>
      </p:pic>
      <p:sp>
        <p:nvSpPr>
          <p:cNvPr id="7" name="文本框 6"/>
          <p:cNvSpPr txBox="1"/>
          <p:nvPr/>
        </p:nvSpPr>
        <p:spPr>
          <a:xfrm>
            <a:off x="8040370" y="4940935"/>
            <a:ext cx="2797175" cy="368300"/>
          </a:xfrm>
          <a:prstGeom prst="rect">
            <a:avLst/>
          </a:prstGeom>
          <a:noFill/>
        </p:spPr>
        <p:txBody>
          <a:bodyPr wrap="square" rtlCol="0">
            <a:spAutoFit/>
          </a:bodyPr>
          <a:p>
            <a:r>
              <a:rPr lang="zh-CN" altLang="en-US"/>
              <a:t>图5-8</a:t>
            </a:r>
            <a:r>
              <a:rPr lang="en-US" altLang="zh-CN"/>
              <a:t>1</a:t>
            </a:r>
            <a:r>
              <a:rPr lang="zh-CN" altLang="en-US"/>
              <a:t> 锯齿波的仿真结果</a:t>
            </a:r>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信号发生器</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5.5</a:t>
            </a:r>
            <a:endParaRPr lang="en-US" altLang="zh-CN" sz="4000" dirty="0"/>
          </a:p>
        </p:txBody>
      </p:sp>
      <p:sp>
        <p:nvSpPr>
          <p:cNvPr id="5" name="文本框 4"/>
          <p:cNvSpPr txBox="1"/>
          <p:nvPr/>
        </p:nvSpPr>
        <p:spPr>
          <a:xfrm>
            <a:off x="983615" y="5085080"/>
            <a:ext cx="2786380" cy="368300"/>
          </a:xfrm>
          <a:prstGeom prst="rect">
            <a:avLst/>
          </a:prstGeom>
          <a:noFill/>
        </p:spPr>
        <p:txBody>
          <a:bodyPr wrap="square" rtlCol="0">
            <a:spAutoFit/>
          </a:bodyPr>
          <a:p>
            <a:r>
              <a:rPr lang="zh-CN" altLang="en-US"/>
              <a:t>图5-8</a:t>
            </a:r>
            <a:r>
              <a:rPr lang="en-US" altLang="zh-CN"/>
              <a:t>2</a:t>
            </a:r>
            <a:r>
              <a:rPr lang="zh-CN" altLang="en-US"/>
              <a:t> 三角波的仿真结果</a:t>
            </a:r>
            <a:endParaRPr lang="zh-CN" altLang="en-US"/>
          </a:p>
        </p:txBody>
      </p:sp>
      <p:sp>
        <p:nvSpPr>
          <p:cNvPr id="7" name="文本框 6"/>
          <p:cNvSpPr txBox="1"/>
          <p:nvPr/>
        </p:nvSpPr>
        <p:spPr>
          <a:xfrm>
            <a:off x="8184515" y="5012690"/>
            <a:ext cx="2773045" cy="368300"/>
          </a:xfrm>
          <a:prstGeom prst="rect">
            <a:avLst/>
          </a:prstGeom>
          <a:noFill/>
        </p:spPr>
        <p:txBody>
          <a:bodyPr wrap="square" rtlCol="0">
            <a:spAutoFit/>
          </a:bodyPr>
          <a:p>
            <a:r>
              <a:rPr lang="zh-CN" altLang="en-US"/>
              <a:t>图5-8</a:t>
            </a:r>
            <a:r>
              <a:rPr lang="en-US" altLang="zh-CN"/>
              <a:t>3</a:t>
            </a:r>
            <a:r>
              <a:rPr lang="zh-CN" altLang="en-US"/>
              <a:t> 正弦波的仿真结果</a:t>
            </a:r>
            <a:endParaRPr lang="zh-CN" altLang="en-US"/>
          </a:p>
        </p:txBody>
      </p:sp>
      <p:pic>
        <p:nvPicPr>
          <p:cNvPr id="67" name="图片 14"/>
          <p:cNvPicPr>
            <a:picLocks noChangeAspect="1"/>
          </p:cNvPicPr>
          <p:nvPr/>
        </p:nvPicPr>
        <p:blipFill>
          <a:blip r:embed="rId1"/>
          <a:srcRect l="2488" t="8837" r="49281" b="37463"/>
          <a:stretch>
            <a:fillRect/>
          </a:stretch>
        </p:blipFill>
        <p:spPr>
          <a:xfrm>
            <a:off x="263525" y="992505"/>
            <a:ext cx="5774690" cy="3762375"/>
          </a:xfrm>
          <a:prstGeom prst="rect">
            <a:avLst/>
          </a:prstGeom>
          <a:noFill/>
          <a:ln w="9525">
            <a:noFill/>
            <a:miter/>
          </a:ln>
        </p:spPr>
      </p:pic>
      <p:pic>
        <p:nvPicPr>
          <p:cNvPr id="68" name="图片 13"/>
          <p:cNvPicPr>
            <a:picLocks noChangeAspect="1"/>
          </p:cNvPicPr>
          <p:nvPr/>
        </p:nvPicPr>
        <p:blipFill>
          <a:blip r:embed="rId2"/>
          <a:srcRect l="1329" t="13849" r="50445" b="32961"/>
          <a:stretch>
            <a:fillRect/>
          </a:stretch>
        </p:blipFill>
        <p:spPr>
          <a:xfrm>
            <a:off x="6311900" y="980440"/>
            <a:ext cx="5747385" cy="3787140"/>
          </a:xfrm>
          <a:prstGeom prst="rect">
            <a:avLst/>
          </a:prstGeom>
          <a:noFill/>
          <a:ln w="9525">
            <a:noFill/>
            <a:miter/>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691005" y="260350"/>
            <a:ext cx="6646545" cy="698500"/>
          </a:xfrm>
        </p:spPr>
        <p:txBody>
          <a:bodyPr/>
          <a:lstStyle/>
          <a:p>
            <a:r>
              <a:rPr lang="zh-CN" altLang="en-US" sz="4400" dirty="0">
                <a:sym typeface="+mn-ea"/>
              </a:rPr>
              <a:t>信号发生器</a:t>
            </a:r>
            <a:endParaRPr lang="zh-CN" altLang="en-US" sz="4400" dirty="0"/>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1019810" cy="638810"/>
          </a:xfrm>
        </p:spPr>
        <p:txBody>
          <a:bodyPr/>
          <a:lstStyle/>
          <a:p>
            <a:r>
              <a:rPr lang="en-US" altLang="zh-CN" sz="4000" dirty="0"/>
              <a:t>5.5</a:t>
            </a:r>
            <a:endParaRPr lang="en-US" altLang="zh-CN" sz="4000" dirty="0"/>
          </a:p>
        </p:txBody>
      </p:sp>
      <p:sp>
        <p:nvSpPr>
          <p:cNvPr id="23" name="矩形 22"/>
          <p:cNvSpPr/>
          <p:nvPr/>
        </p:nvSpPr>
        <p:spPr>
          <a:xfrm>
            <a:off x="-635" y="980440"/>
            <a:ext cx="12187555" cy="1198880"/>
          </a:xfrm>
          <a:prstGeom prst="rect">
            <a:avLst/>
          </a:prstGeom>
        </p:spPr>
        <p:txBody>
          <a:bodyPr wrap="square">
            <a:spAutoFit/>
          </a:bodyPr>
          <a:lstStyle/>
          <a:p>
            <a:pPr indent="609600" fontAlgn="auto">
              <a:lnSpc>
                <a:spcPct val="150000"/>
              </a:lnSpc>
              <a:extLst>
                <a:ext uri="{35155182-B16C-46BC-9424-99874614C6A1}">
                  <wpsdc:indentchars xmlns:wpsdc="http://www.wps.cn/officeDocument/2017/drawingmlCustomData" val="200" checksum="4158780845"/>
                </a:ext>
              </a:extLst>
            </a:pPr>
            <a:r>
              <a:rPr sz="2400">
                <a:latin typeface="+mj-ea"/>
                <a:ea typeface="+mj-ea"/>
                <a:cs typeface="+mj-ea"/>
                <a:sym typeface="+mn-ea"/>
              </a:rPr>
              <a:t>下面以方波为例，可以通过改变频率调节模块中对应开关状态来实现信号频率调节功能，如图5-84 所示。</a:t>
            </a:r>
            <a:endParaRPr sz="2400">
              <a:latin typeface="+mj-ea"/>
              <a:ea typeface="+mj-ea"/>
              <a:cs typeface="+mj-ea"/>
              <a:sym typeface="+mn-ea"/>
            </a:endParaRPr>
          </a:p>
        </p:txBody>
      </p:sp>
      <p:pic>
        <p:nvPicPr>
          <p:cNvPr id="69" name="图片 15"/>
          <p:cNvPicPr>
            <a:picLocks noChangeAspect="1"/>
          </p:cNvPicPr>
          <p:nvPr/>
        </p:nvPicPr>
        <p:blipFill>
          <a:blip r:embed="rId1">
            <a:clrChange>
              <a:clrFrom>
                <a:srgbClr val="E0E0D0">
                  <a:alpha val="100000"/>
                </a:srgbClr>
              </a:clrFrom>
              <a:clrTo>
                <a:srgbClr val="E0E0D0">
                  <a:alpha val="100000"/>
                  <a:alpha val="0"/>
                </a:srgbClr>
              </a:clrTo>
            </a:clrChange>
          </a:blip>
          <a:srcRect l="1410" t="1072"/>
          <a:stretch>
            <a:fillRect/>
          </a:stretch>
        </p:blipFill>
        <p:spPr>
          <a:xfrm>
            <a:off x="3359785" y="1628775"/>
            <a:ext cx="8563610" cy="4817745"/>
          </a:xfrm>
          <a:prstGeom prst="rect">
            <a:avLst/>
          </a:prstGeom>
          <a:noFill/>
          <a:ln w="9525">
            <a:noFill/>
            <a:miter/>
          </a:ln>
        </p:spPr>
      </p:pic>
      <p:sp>
        <p:nvSpPr>
          <p:cNvPr id="5" name="文本框 4"/>
          <p:cNvSpPr txBox="1"/>
          <p:nvPr/>
        </p:nvSpPr>
        <p:spPr>
          <a:xfrm>
            <a:off x="6461760" y="6452870"/>
            <a:ext cx="2359660" cy="368300"/>
          </a:xfrm>
          <a:prstGeom prst="rect">
            <a:avLst/>
          </a:prstGeom>
          <a:noFill/>
        </p:spPr>
        <p:txBody>
          <a:bodyPr wrap="square" rtlCol="0">
            <a:spAutoFit/>
          </a:bodyPr>
          <a:p>
            <a:r>
              <a:rPr lang="zh-CN" altLang="en-US"/>
              <a:t>图5-84 频率调节功能</a:t>
            </a:r>
            <a:endParaRPr lang="zh-CN" altLang="en-US"/>
          </a:p>
        </p:txBody>
      </p:sp>
    </p:spTree>
  </p:cSld>
  <p:clrMapOvr>
    <a:masterClrMapping/>
  </p:clrMapOvr>
</p:sld>
</file>

<file path=ppt/tags/tag1.xml><?xml version="1.0" encoding="utf-8"?>
<p:tagLst xmlns:p="http://schemas.openxmlformats.org/presentationml/2006/main">
  <p:tag name="MH" val="20160508133540"/>
  <p:tag name="MH_LIBRARY" val="GRAPHIC"/>
  <p:tag name="MH_ORDER" val="矩形 4"/>
</p:tagLst>
</file>

<file path=ppt/tags/tag2.xml><?xml version="1.0" encoding="utf-8"?>
<p:tagLst xmlns:p="http://schemas.openxmlformats.org/presentationml/2006/main">
  <p:tag name="MH" val="20160508133540"/>
  <p:tag name="MH_LIBRARY" val="GRAPHIC"/>
  <p:tag name="MH_ORDER" val="直接连接符 6"/>
</p:tagLst>
</file>

<file path=ppt/tags/tag3.xml><?xml version="1.0" encoding="utf-8"?>
<p:tagLst xmlns:p="http://schemas.openxmlformats.org/presentationml/2006/main">
  <p:tag name="MH" val="20160508133540"/>
  <p:tag name="MH_LIBRARY" val="GRAPHIC"/>
  <p:tag name="MH_ORDER" val="直接连接符 8"/>
</p:tagLst>
</file>

<file path=ppt/theme/theme1.xml><?xml version="1.0" encoding="utf-8"?>
<a:theme xmlns:a="http://schemas.openxmlformats.org/drawingml/2006/main" name="Office 主题">
  <a:themeElements>
    <a:clrScheme name="自定义 2">
      <a:dk1>
        <a:srgbClr val="20517C"/>
      </a:dk1>
      <a:lt1>
        <a:srgbClr val="FFFFFF"/>
      </a:lt1>
      <a:dk2>
        <a:srgbClr val="20517C"/>
      </a:dk2>
      <a:lt2>
        <a:srgbClr val="FFFFFF"/>
      </a:lt2>
      <a:accent1>
        <a:srgbClr val="20517C"/>
      </a:accent1>
      <a:accent2>
        <a:srgbClr val="FFFFFF"/>
      </a:accent2>
      <a:accent3>
        <a:srgbClr val="A5A5A5"/>
      </a:accent3>
      <a:accent4>
        <a:srgbClr val="FFC000"/>
      </a:accent4>
      <a:accent5>
        <a:srgbClr val="4472C4"/>
      </a:accent5>
      <a:accent6>
        <a:srgbClr val="70AD47"/>
      </a:accent6>
      <a:hlink>
        <a:srgbClr val="0563C1"/>
      </a:hlink>
      <a:folHlink>
        <a:srgbClr val="954F72"/>
      </a:folHlink>
    </a:clrScheme>
    <a:fontScheme name="论文答辩主题字体">
      <a:majorFont>
        <a:latin typeface="华文细黑"/>
        <a:ea typeface="微软雅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A000120150327A04KPBG</Template>
  <TotalTime>0</TotalTime>
  <Words>18630</Words>
  <Application>WPS 演示</Application>
  <PresentationFormat>宽屏</PresentationFormat>
  <Paragraphs>1497</Paragraphs>
  <Slides>176</Slides>
  <Notes>12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25</vt:i4>
      </vt:variant>
      <vt:variant>
        <vt:lpstr>幻灯片标题</vt:lpstr>
      </vt:variant>
      <vt:variant>
        <vt:i4>176</vt:i4>
      </vt:variant>
    </vt:vector>
  </HeadingPairs>
  <TitlesOfParts>
    <vt:vector size="211" baseType="lpstr">
      <vt:lpstr>Arial</vt:lpstr>
      <vt:lpstr>宋体</vt:lpstr>
      <vt:lpstr>Wingdings</vt:lpstr>
      <vt:lpstr>微软雅黑</vt:lpstr>
      <vt:lpstr>华文细黑</vt:lpstr>
      <vt:lpstr>Arial Unicode MS</vt:lpstr>
      <vt:lpstr>Calibri</vt:lpstr>
      <vt:lpstr>Cambria Math</vt:lpstr>
      <vt:lpstr>Arial Narrow</vt:lpstr>
      <vt:lpstr>Office 主题</vt:lpstr>
      <vt:lpstr>Equation.3</vt:lpstr>
      <vt:lpstr>Equation.3</vt:lpstr>
      <vt:lpstr>Visio.Drawing.11</vt:lpstr>
      <vt:lpstr>Visio.Drawing.11</vt:lpstr>
      <vt:lpstr>Visio.Drawing.11</vt:lpstr>
      <vt:lpstr>Visio.Drawing.11</vt:lpstr>
      <vt:lpstr>Visio.Drawing.11</vt:lpstr>
      <vt:lpstr>Visio.Drawing.11</vt:lpstr>
      <vt:lpstr>Visio.Drawing.11</vt:lpstr>
      <vt:lpstr>Visio.Drawing.11</vt:lpstr>
      <vt:lpstr>Visio.Drawing.11</vt:lpstr>
      <vt:lpstr>Equation.3</vt:lpstr>
      <vt:lpstr>Visio.Drawing.11</vt:lpstr>
      <vt:lpstr>Equation.3</vt:lpstr>
      <vt:lpstr>Equation.3</vt:lpstr>
      <vt:lpstr>Equation.3</vt:lpstr>
      <vt:lpstr>Equation.3</vt:lpstr>
      <vt:lpstr>Equation.3</vt:lpstr>
      <vt:lpstr>Equation.3</vt:lpstr>
      <vt:lpstr>Equation.3</vt:lpstr>
      <vt:lpstr>Equation.3</vt:lpstr>
      <vt:lpstr>Equation.3</vt:lpstr>
      <vt:lpstr>Equation.3</vt:lpstr>
      <vt:lpstr>Visio.Drawing.11</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@小川PPT</dc:creator>
  <cp:lastModifiedBy>傻不啦叽</cp:lastModifiedBy>
  <cp:revision>407</cp:revision>
  <dcterms:created xsi:type="dcterms:W3CDTF">2015-05-14T07:52:00Z</dcterms:created>
  <dcterms:modified xsi:type="dcterms:W3CDTF">2021-05-06T10:07:54Z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2052-11.1.0.10463</vt:lpwstr>
  </property>
  <property fmtid="{D5CDD505-2E9C-101B-9397-08002B2CF9AE}" pid="3" name="ICV">
    <vt:lpwstr>999FA4D362AC4AEF9CE02F69E5436C7D</vt:lpwstr>
  </property>
</Properties>
</file>